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 id="290" r:id="rId78"/>
    <p:sldId id="291" r:id="rId79"/>
    <p:sldId id="292" r:id="rId80"/>
    <p:sldId id="293" r:id="rId81"/>
    <p:sldId id="294" r:id="rId82"/>
    <p:sldId id="295" r:id="rId83"/>
    <p:sldId id="296" r:id="rId84"/>
    <p:sldId id="297" r:id="rId85"/>
    <p:sldId id="298"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Lst>
  <p:sldSz cx="18288000" cy="10287000"/>
  <p:notesSz cx="6858000" cy="9144000"/>
  <p:embeddedFontLst>
    <p:embeddedFont>
      <p:font typeface="Playlist Script" charset="1" panose="00000000000000000000"/>
      <p:regular r:id="rId6"/>
    </p:embeddedFont>
    <p:embeddedFont>
      <p:font typeface="Glacial Indifference" charset="1" panose="00000000000000000000"/>
      <p:regular r:id="rId7"/>
    </p:embeddedFont>
    <p:embeddedFont>
      <p:font typeface="Glacial Indifference Bold" charset="1" panose="00000800000000000000"/>
      <p:regular r:id="rId8"/>
    </p:embeddedFont>
    <p:embeddedFont>
      <p:font typeface="Glacial Indifference Italics" charset="1" panose="00000000000000000000"/>
      <p:regular r:id="rId9"/>
    </p:embeddedFont>
    <p:embeddedFont>
      <p:font typeface="Glacial Indifference Bold Italics" charset="1" panose="000008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Abril Fatface" charset="1" panose="02000503000000020003"/>
      <p:regular r:id="rId15"/>
    </p:embeddedFont>
    <p:embeddedFont>
      <p:font typeface="Abril Fatface Italics" charset="1" panose="02000503000000020003"/>
      <p:regular r:id="rId16"/>
    </p:embeddedFont>
    <p:embeddedFont>
      <p:font typeface="Lovelo Line" charset="1" panose="00000000000000000000"/>
      <p:regular r:id="rId17"/>
    </p:embeddedFont>
    <p:embeddedFont>
      <p:font typeface="Lovelo Line Bold" charset="1" panose="02000000000000000000"/>
      <p:regular r:id="rId18"/>
    </p:embeddedFont>
    <p:embeddedFont>
      <p:font typeface="HK Modular" charset="1" panose="00000800000000000000"/>
      <p:regular r:id="rId19"/>
    </p:embeddedFont>
    <p:embeddedFont>
      <p:font typeface="Lobster" charset="1" panose="00000500000000000000"/>
      <p:regular r:id="rId20"/>
    </p:embeddedFont>
    <p:embeddedFont>
      <p:font typeface="Nickainley" charset="1" panose="00000500000000000000"/>
      <p:regular r:id="rId21"/>
    </p:embeddedFont>
    <p:embeddedFont>
      <p:font typeface="Horizon" charset="1" panose="02000500000000000000"/>
      <p:regular r:id="rId22"/>
    </p:embeddedFont>
    <p:embeddedFont>
      <p:font typeface="TT Prosto Sans" charset="1" panose="02000503040000020003"/>
      <p:regular r:id="rId23"/>
    </p:embeddedFont>
    <p:embeddedFont>
      <p:font typeface="TT Prosto Sans Bold" charset="1" panose="02000805050000020003"/>
      <p:regular r:id="rId24"/>
    </p:embeddedFont>
    <p:embeddedFont>
      <p:font typeface="TT Prosto Sans Italics" charset="1" panose="02000503020000090003"/>
      <p:regular r:id="rId25"/>
    </p:embeddedFont>
    <p:embeddedFont>
      <p:font typeface="TT Prosto Sans Bold Italics" charset="1" panose="02000805020000090003"/>
      <p:regular r:id="rId26"/>
    </p:embeddedFont>
    <p:embeddedFont>
      <p:font typeface="Distillery Display" charset="1" panose="00000000000000000000"/>
      <p:regular r:id="rId27"/>
    </p:embeddedFont>
    <p:embeddedFont>
      <p:font typeface="Beautifully Delicious Sans" charset="1" panose="00000507000000000000"/>
      <p:regular r:id="rId28"/>
    </p:embeddedFont>
    <p:embeddedFont>
      <p:font typeface="Beautifully Delicious Sans Bold" charset="1" panose="00000807000000000000"/>
      <p:regular r:id="rId29"/>
    </p:embeddedFont>
    <p:embeddedFont>
      <p:font typeface="Beautifully Delicious Sans Thin" charset="1" panose="00000207000000000000"/>
      <p:regular r:id="rId30"/>
    </p:embeddedFont>
    <p:embeddedFont>
      <p:font typeface="Beautifully Delicious Sans Heavy" charset="1" panose="00000A07000000000000"/>
      <p:regular r:id="rId31"/>
    </p:embeddedFont>
    <p:embeddedFont>
      <p:font typeface="Agrandir" charset="1" panose="00000500000000000000"/>
      <p:regular r:id="rId32"/>
    </p:embeddedFont>
    <p:embeddedFont>
      <p:font typeface="Agrandir Bold" charset="1" panose="00000800000000000000"/>
      <p:regular r:id="rId33"/>
    </p:embeddedFont>
    <p:embeddedFont>
      <p:font typeface="Agrandir Italics" charset="1" panose="00000500000000000000"/>
      <p:regular r:id="rId34"/>
    </p:embeddedFont>
    <p:embeddedFont>
      <p:font typeface="Agrandir Bold Italics" charset="1" panose="00000800000000000000"/>
      <p:regular r:id="rId35"/>
    </p:embeddedFont>
    <p:embeddedFont>
      <p:font typeface="Agrandir Thin" charset="1" panose="00000200000000000000"/>
      <p:regular r:id="rId36"/>
    </p:embeddedFont>
    <p:embeddedFont>
      <p:font typeface="Agrandir Thin Italics" charset="1" panose="00000200000000000000"/>
      <p:regular r:id="rId37"/>
    </p:embeddedFont>
    <p:embeddedFont>
      <p:font typeface="Agrandir Medium" charset="1" panose="00000600000000000000"/>
      <p:regular r:id="rId38"/>
    </p:embeddedFont>
    <p:embeddedFont>
      <p:font typeface="Agrandir Medium Italics" charset="1" panose="00000600000000000000"/>
      <p:regular r:id="rId39"/>
    </p:embeddedFont>
    <p:embeddedFont>
      <p:font typeface="Agrandir Ultra-Bold" charset="1" panose="00000A00000000000000"/>
      <p:regular r:id="rId40"/>
    </p:embeddedFont>
    <p:embeddedFont>
      <p:font typeface="Agrandir Ultra-Bold Italics" charset="1" panose="00000A00000000000000"/>
      <p:regular r:id="rId41"/>
    </p:embeddedFont>
    <p:embeddedFont>
      <p:font typeface="Agrandir Heavy" charset="1" panose="00000900000000000000"/>
      <p:regular r:id="rId42"/>
    </p:embeddedFont>
    <p:embeddedFont>
      <p:font typeface="Agrandir Heavy Italics" charset="1" panose="000009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56" Target="slides/slide13.xml" Type="http://schemas.openxmlformats.org/officeDocument/2006/relationships/slide"/><Relationship Id="rId57" Target="slides/slide14.xml" Type="http://schemas.openxmlformats.org/officeDocument/2006/relationships/slide"/><Relationship Id="rId58" Target="slides/slide15.xml" Type="http://schemas.openxmlformats.org/officeDocument/2006/relationships/slide"/><Relationship Id="rId59" Target="slides/slide16.xml" Type="http://schemas.openxmlformats.org/officeDocument/2006/relationships/slide"/><Relationship Id="rId6" Target="fonts/font6.fntdata" Type="http://schemas.openxmlformats.org/officeDocument/2006/relationships/font"/><Relationship Id="rId60" Target="slides/slide17.xml" Type="http://schemas.openxmlformats.org/officeDocument/2006/relationships/slide"/><Relationship Id="rId61" Target="slides/slide18.xml" Type="http://schemas.openxmlformats.org/officeDocument/2006/relationships/slide"/><Relationship Id="rId62" Target="slides/slide19.xml" Type="http://schemas.openxmlformats.org/officeDocument/2006/relationships/slide"/><Relationship Id="rId63" Target="slides/slide20.xml" Type="http://schemas.openxmlformats.org/officeDocument/2006/relationships/slide"/><Relationship Id="rId64" Target="slides/slide21.xml" Type="http://schemas.openxmlformats.org/officeDocument/2006/relationships/slide"/><Relationship Id="rId65" Target="slides/slide22.xml" Type="http://schemas.openxmlformats.org/officeDocument/2006/relationships/slide"/><Relationship Id="rId66" Target="slides/slide23.xml" Type="http://schemas.openxmlformats.org/officeDocument/2006/relationships/slide"/><Relationship Id="rId67" Target="slides/slide24.xml" Type="http://schemas.openxmlformats.org/officeDocument/2006/relationships/slide"/><Relationship Id="rId68" Target="slides/slide25.xml" Type="http://schemas.openxmlformats.org/officeDocument/2006/relationships/slide"/><Relationship Id="rId69" Target="slides/slide26.xml" Type="http://schemas.openxmlformats.org/officeDocument/2006/relationships/slide"/><Relationship Id="rId7" Target="fonts/font7.fntdata" Type="http://schemas.openxmlformats.org/officeDocument/2006/relationships/font"/><Relationship Id="rId70" Target="slides/slide27.xml" Type="http://schemas.openxmlformats.org/officeDocument/2006/relationships/slide"/><Relationship Id="rId71" Target="slides/slide28.xml" Type="http://schemas.openxmlformats.org/officeDocument/2006/relationships/slide"/><Relationship Id="rId72" Target="slides/slide29.xml" Type="http://schemas.openxmlformats.org/officeDocument/2006/relationships/slide"/><Relationship Id="rId73" Target="slides/slide30.xml" Type="http://schemas.openxmlformats.org/officeDocument/2006/relationships/slide"/><Relationship Id="rId74" Target="slides/slide31.xml" Type="http://schemas.openxmlformats.org/officeDocument/2006/relationships/slide"/><Relationship Id="rId75" Target="slides/slide32.xml" Type="http://schemas.openxmlformats.org/officeDocument/2006/relationships/slide"/><Relationship Id="rId76" Target="slides/slide33.xml" Type="http://schemas.openxmlformats.org/officeDocument/2006/relationships/slide"/><Relationship Id="rId77" Target="slides/slide34.xml" Type="http://schemas.openxmlformats.org/officeDocument/2006/relationships/slide"/><Relationship Id="rId78" Target="slides/slide35.xml" Type="http://schemas.openxmlformats.org/officeDocument/2006/relationships/slide"/><Relationship Id="rId79" Target="slides/slide36.xml" Type="http://schemas.openxmlformats.org/officeDocument/2006/relationships/slide"/><Relationship Id="rId8" Target="fonts/font8.fntdata" Type="http://schemas.openxmlformats.org/officeDocument/2006/relationships/font"/><Relationship Id="rId80" Target="slides/slide37.xml" Type="http://schemas.openxmlformats.org/officeDocument/2006/relationships/slide"/><Relationship Id="rId81" Target="slides/slide38.xml" Type="http://schemas.openxmlformats.org/officeDocument/2006/relationships/slide"/><Relationship Id="rId82" Target="slides/slide39.xml" Type="http://schemas.openxmlformats.org/officeDocument/2006/relationships/slide"/><Relationship Id="rId83" Target="slides/slide40.xml" Type="http://schemas.openxmlformats.org/officeDocument/2006/relationships/slide"/><Relationship Id="rId84" Target="slides/slide41.xml" Type="http://schemas.openxmlformats.org/officeDocument/2006/relationships/slide"/><Relationship Id="rId85" Target="slides/slide42.xml" Type="http://schemas.openxmlformats.org/officeDocument/2006/relationships/slide"/><Relationship Id="rId86" Target="slides/slide43.xml" Type="http://schemas.openxmlformats.org/officeDocument/2006/relationships/slide"/><Relationship Id="rId87" Target="slides/slide44.xml" Type="http://schemas.openxmlformats.org/officeDocument/2006/relationships/slide"/><Relationship Id="rId88" Target="slides/slide45.xml" Type="http://schemas.openxmlformats.org/officeDocument/2006/relationships/slide"/><Relationship Id="rId89" Target="slides/slide46.xml" Type="http://schemas.openxmlformats.org/officeDocument/2006/relationships/slide"/><Relationship Id="rId9" Target="fonts/font9.fntdata" Type="http://schemas.openxmlformats.org/officeDocument/2006/relationships/font"/><Relationship Id="rId90" Target="slides/slide47.xml" Type="http://schemas.openxmlformats.org/officeDocument/2006/relationships/slide"/><Relationship Id="rId91" Target="slides/slide48.xml" Type="http://schemas.openxmlformats.org/officeDocument/2006/relationships/slide"/><Relationship Id="rId92" Target="slides/slide49.xml" Type="http://schemas.openxmlformats.org/officeDocument/2006/relationships/slide"/><Relationship Id="rId93" Target="slides/slide50.xml" Type="http://schemas.openxmlformats.org/officeDocument/2006/relationships/slide"/><Relationship Id="rId94" Target="slides/slide51.xml" Type="http://schemas.openxmlformats.org/officeDocument/2006/relationships/slide"/><Relationship Id="rId95" Target="slides/slide52.xml" Type="http://schemas.openxmlformats.org/officeDocument/2006/relationships/slide"/><Relationship Id="rId96" Target="slides/slide53.xml" Type="http://schemas.openxmlformats.org/officeDocument/2006/relationships/slide"/><Relationship Id="rId97" Target="slides/slide54.xml" Type="http://schemas.openxmlformats.org/officeDocument/2006/relationships/slide"/><Relationship Id="rId98" Target="slides/slide55.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5835270" y="8793669"/>
            <a:ext cx="1424030" cy="523496"/>
            <a:chOff x="0" y="0"/>
            <a:chExt cx="1345399" cy="494590"/>
          </a:xfrm>
        </p:grpSpPr>
        <p:sp>
          <p:nvSpPr>
            <p:cNvPr name="Freeform 6" id="6"/>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7" id="7"/>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Freeform 8" id="8"/>
          <p:cNvSpPr/>
          <p:nvPr/>
        </p:nvSpPr>
        <p:spPr>
          <a:xfrm flipH="false" flipV="false" rot="5400000">
            <a:off x="16392461" y="8787639"/>
            <a:ext cx="309649" cy="535557"/>
          </a:xfrm>
          <a:custGeom>
            <a:avLst/>
            <a:gdLst/>
            <a:ahLst/>
            <a:cxnLst/>
            <a:rect r="r" b="b" t="t" l="l"/>
            <a:pathLst>
              <a:path h="535557" w="309649">
                <a:moveTo>
                  <a:pt x="0" y="0"/>
                </a:moveTo>
                <a:lnTo>
                  <a:pt x="309649" y="0"/>
                </a:lnTo>
                <a:lnTo>
                  <a:pt x="309649" y="535556"/>
                </a:lnTo>
                <a:lnTo>
                  <a:pt x="0" y="535556"/>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29938" y="750705"/>
            <a:ext cx="1701714" cy="2505774"/>
          </a:xfrm>
          <a:custGeom>
            <a:avLst/>
            <a:gdLst/>
            <a:ahLst/>
            <a:cxnLst/>
            <a:rect r="r" b="b" t="t" l="l"/>
            <a:pathLst>
              <a:path h="2505774" w="1701714">
                <a:moveTo>
                  <a:pt x="0" y="0"/>
                </a:moveTo>
                <a:lnTo>
                  <a:pt x="1701714" y="0"/>
                </a:lnTo>
                <a:lnTo>
                  <a:pt x="1701714" y="2505774"/>
                </a:lnTo>
                <a:lnTo>
                  <a:pt x="0" y="2505774"/>
                </a:lnTo>
                <a:lnTo>
                  <a:pt x="0" y="0"/>
                </a:lnTo>
                <a:close/>
              </a:path>
            </a:pathLst>
          </a:custGeom>
          <a:blipFill>
            <a:blip r:embed="rId5"/>
            <a:stretch>
              <a:fillRect l="0" t="0" r="0" b="0"/>
            </a:stretch>
          </a:blipFill>
        </p:spPr>
      </p:sp>
      <p:sp>
        <p:nvSpPr>
          <p:cNvPr name="TextBox 10" id="10"/>
          <p:cNvSpPr txBox="true"/>
          <p:nvPr/>
        </p:nvSpPr>
        <p:spPr>
          <a:xfrm rot="0">
            <a:off x="1028700" y="3666678"/>
            <a:ext cx="16230600" cy="1619250"/>
          </a:xfrm>
          <a:prstGeom prst="rect">
            <a:avLst/>
          </a:prstGeom>
        </p:spPr>
        <p:txBody>
          <a:bodyPr anchor="t" rtlCol="false" tIns="0" lIns="0" bIns="0" rIns="0">
            <a:spAutoFit/>
          </a:bodyPr>
          <a:lstStyle/>
          <a:p>
            <a:pPr algn="ctr">
              <a:lnSpc>
                <a:spcPts val="4200"/>
              </a:lnSpc>
            </a:pPr>
            <a:r>
              <a:rPr lang="en-US" sz="3000" spc="450">
                <a:solidFill>
                  <a:srgbClr val="FAF7F2"/>
                </a:solidFill>
                <a:latin typeface="Horizon"/>
              </a:rPr>
              <a:t>CMP 656: ADVANCED COMPUTER AND NETWORK SECURITY</a:t>
            </a:r>
          </a:p>
          <a:p>
            <a:pPr algn="ctr">
              <a:lnSpc>
                <a:spcPts val="4200"/>
              </a:lnSpc>
              <a:spcBef>
                <a:spcPct val="0"/>
              </a:spcBef>
            </a:pPr>
          </a:p>
        </p:txBody>
      </p:sp>
      <p:sp>
        <p:nvSpPr>
          <p:cNvPr name="TextBox 11" id="11"/>
          <p:cNvSpPr txBox="true"/>
          <p:nvPr/>
        </p:nvSpPr>
        <p:spPr>
          <a:xfrm rot="0">
            <a:off x="11820779" y="981075"/>
            <a:ext cx="5438521" cy="316230"/>
          </a:xfrm>
          <a:prstGeom prst="rect">
            <a:avLst/>
          </a:prstGeom>
        </p:spPr>
        <p:txBody>
          <a:bodyPr anchor="t" rtlCol="false" tIns="0" lIns="0" bIns="0" rIns="0">
            <a:spAutoFit/>
          </a:bodyPr>
          <a:lstStyle/>
          <a:p>
            <a:pPr algn="r">
              <a:lnSpc>
                <a:spcPts val="2520"/>
              </a:lnSpc>
              <a:spcBef>
                <a:spcPct val="0"/>
              </a:spcBef>
            </a:pPr>
            <a:r>
              <a:rPr lang="en-US" sz="1800" spc="360">
                <a:solidFill>
                  <a:srgbClr val="FAF7F2"/>
                </a:solidFill>
                <a:latin typeface="Beautifully Delicious Sans Heavy"/>
              </a:rPr>
              <a:t>REFIK CAN OZTAS</a:t>
            </a:r>
          </a:p>
        </p:txBody>
      </p:sp>
      <p:sp>
        <p:nvSpPr>
          <p:cNvPr name="TextBox 12" id="12"/>
          <p:cNvSpPr txBox="true"/>
          <p:nvPr/>
        </p:nvSpPr>
        <p:spPr>
          <a:xfrm rot="0">
            <a:off x="1028700" y="5209728"/>
            <a:ext cx="15250807" cy="2794000"/>
          </a:xfrm>
          <a:prstGeom prst="rect">
            <a:avLst/>
          </a:prstGeom>
        </p:spPr>
        <p:txBody>
          <a:bodyPr anchor="t" rtlCol="false" tIns="0" lIns="0" bIns="0" rIns="0">
            <a:spAutoFit/>
          </a:bodyPr>
          <a:lstStyle/>
          <a:p>
            <a:pPr algn="ctr">
              <a:lnSpc>
                <a:spcPts val="5599"/>
              </a:lnSpc>
              <a:spcBef>
                <a:spcPct val="0"/>
              </a:spcBef>
            </a:pPr>
            <a:r>
              <a:rPr lang="en-US" sz="3999" spc="799">
                <a:solidFill>
                  <a:srgbClr val="FAF7F2"/>
                </a:solidFill>
                <a:latin typeface="Beautifully Delicious Sans Heavy"/>
              </a:rPr>
              <a:t>UNDERSTANDING ANDROID APP PIGGYBACKING: A SYSTEMATIC STUDY OF MALICIOUS CODE GRAFTING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746029" y="3288704"/>
            <a:ext cx="16937938" cy="6230046"/>
          </a:xfrm>
          <a:custGeom>
            <a:avLst/>
            <a:gdLst/>
            <a:ahLst/>
            <a:cxnLst/>
            <a:rect r="r" b="b" t="t" l="l"/>
            <a:pathLst>
              <a:path h="6230046" w="16937938">
                <a:moveTo>
                  <a:pt x="0" y="0"/>
                </a:moveTo>
                <a:lnTo>
                  <a:pt x="16937938" y="0"/>
                </a:lnTo>
                <a:lnTo>
                  <a:pt x="16937938" y="6230046"/>
                </a:lnTo>
                <a:lnTo>
                  <a:pt x="0" y="6230046"/>
                </a:lnTo>
                <a:lnTo>
                  <a:pt x="0" y="0"/>
                </a:lnTo>
                <a:close/>
              </a:path>
            </a:pathLst>
          </a:custGeom>
          <a:blipFill>
            <a:blip r:embed="rId3"/>
            <a:stretch>
              <a:fillRect l="0" t="0" r="0" b="0"/>
            </a:stretch>
          </a:blipFill>
        </p:spPr>
      </p:sp>
      <p:sp>
        <p:nvSpPr>
          <p:cNvPr name="TextBox 6" id="6"/>
          <p:cNvSpPr txBox="true"/>
          <p:nvPr/>
        </p:nvSpPr>
        <p:spPr>
          <a:xfrm rot="0">
            <a:off x="1028700" y="895350"/>
            <a:ext cx="16756333"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DATASET COLLECTION -&gt; </a:t>
            </a:r>
            <a:r>
              <a:rPr lang="en-US" sz="4500" spc="675">
                <a:solidFill>
                  <a:srgbClr val="A4C639"/>
                </a:solidFill>
                <a:latin typeface="Horizon"/>
              </a:rPr>
              <a:t>SIMILARITY ANALYSIS</a:t>
            </a:r>
          </a:p>
          <a:p>
            <a:pPr algn="ctr">
              <a:lnSpc>
                <a:spcPts val="6299"/>
              </a:lnSpc>
              <a:spcBef>
                <a:spcPct val="0"/>
              </a:spcBef>
            </a:pPr>
          </a:p>
        </p:txBody>
      </p:sp>
    </p:spTree>
  </p:cSld>
  <p:clrMapOvr>
    <a:masterClrMapping/>
  </p:clrMapOvr>
  <p:transition spd="med">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1838163" y="2746088"/>
            <a:ext cx="15155271" cy="7114172"/>
          </a:xfrm>
          <a:custGeom>
            <a:avLst/>
            <a:gdLst/>
            <a:ahLst/>
            <a:cxnLst/>
            <a:rect r="r" b="b" t="t" l="l"/>
            <a:pathLst>
              <a:path h="7114172" w="15155271">
                <a:moveTo>
                  <a:pt x="0" y="0"/>
                </a:moveTo>
                <a:lnTo>
                  <a:pt x="15155271" y="0"/>
                </a:lnTo>
                <a:lnTo>
                  <a:pt x="15155271" y="7114172"/>
                </a:lnTo>
                <a:lnTo>
                  <a:pt x="0" y="7114172"/>
                </a:lnTo>
                <a:lnTo>
                  <a:pt x="0" y="0"/>
                </a:lnTo>
                <a:close/>
              </a:path>
            </a:pathLst>
          </a:custGeom>
          <a:blipFill>
            <a:blip r:embed="rId3"/>
            <a:stretch>
              <a:fillRect l="0" t="0" r="0" b="0"/>
            </a:stretch>
          </a:blipFill>
        </p:spPr>
      </p:sp>
      <p:sp>
        <p:nvSpPr>
          <p:cNvPr name="TextBox 6" id="6"/>
          <p:cNvSpPr txBox="true"/>
          <p:nvPr/>
        </p:nvSpPr>
        <p:spPr>
          <a:xfrm rot="0">
            <a:off x="1028700" y="895350"/>
            <a:ext cx="16756333" cy="16192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DC -&gt; SA -&gt;</a:t>
            </a:r>
            <a:r>
              <a:rPr lang="en-US" sz="4500" spc="675">
                <a:solidFill>
                  <a:srgbClr val="A4C639"/>
                </a:solidFill>
                <a:latin typeface="Horizon"/>
              </a:rPr>
              <a:t>CODE TO TEXT REPRESENTATION</a:t>
            </a:r>
          </a:p>
        </p:txBody>
      </p:sp>
    </p:spTree>
  </p:cSld>
  <p:clrMapOvr>
    <a:masterClrMapping/>
  </p:clrMapOvr>
  <p:transition spd="med">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6756333"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DC -&gt; SA -&gt;</a:t>
            </a:r>
            <a:r>
              <a:rPr lang="en-US" sz="4500" spc="675">
                <a:solidFill>
                  <a:srgbClr val="A4C639"/>
                </a:solidFill>
                <a:latin typeface="Horizon"/>
              </a:rPr>
              <a:t>GROUND TRUTH INFERENCE</a:t>
            </a:r>
          </a:p>
          <a:p>
            <a:pPr algn="ctr">
              <a:lnSpc>
                <a:spcPts val="6299"/>
              </a:lnSpc>
              <a:spcBef>
                <a:spcPct val="0"/>
              </a:spcBef>
            </a:pPr>
          </a:p>
        </p:txBody>
      </p:sp>
      <p:sp>
        <p:nvSpPr>
          <p:cNvPr name="TextBox 6" id="6"/>
          <p:cNvSpPr txBox="true"/>
          <p:nvPr/>
        </p:nvSpPr>
        <p:spPr>
          <a:xfrm rot="0">
            <a:off x="916566" y="2622997"/>
            <a:ext cx="16747754" cy="3238080"/>
          </a:xfrm>
          <a:prstGeom prst="rect">
            <a:avLst/>
          </a:prstGeom>
        </p:spPr>
        <p:txBody>
          <a:bodyPr anchor="t" rtlCol="false" tIns="0" lIns="0" bIns="0" rIns="0">
            <a:spAutoFit/>
          </a:bodyPr>
          <a:lstStyle/>
          <a:p>
            <a:pPr>
              <a:lnSpc>
                <a:spcPts val="5184"/>
              </a:lnSpc>
            </a:pPr>
            <a:r>
              <a:rPr lang="en-US" sz="2880" spc="144">
                <a:solidFill>
                  <a:srgbClr val="FAF7F2"/>
                </a:solidFill>
                <a:latin typeface="TT Prosto Sans"/>
              </a:rPr>
              <a:t>The study refined the dataset by validating code similarity within piggybacking pairs, filtering out those below an 80% threshold, more stringent than the 70% threshold in previous research. Additionally, cases lacking added code were removed, resulting in a final ground truth dataset of 950 app pairs.</a:t>
            </a:r>
          </a:p>
          <a:p>
            <a:pPr>
              <a:lnSpc>
                <a:spcPts val="5184"/>
              </a:lnSpc>
            </a:pPr>
          </a:p>
        </p:txBody>
      </p:sp>
    </p:spTree>
  </p:cSld>
  <p:clrMapOvr>
    <a:masterClrMapping/>
  </p:clrMapOvr>
  <p:transition spd="med">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6756333"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DC -&gt; SA -&gt;</a:t>
            </a:r>
            <a:r>
              <a:rPr lang="en-US" sz="4500" spc="675">
                <a:solidFill>
                  <a:srgbClr val="A4C639"/>
                </a:solidFill>
                <a:latin typeface="Horizon"/>
              </a:rPr>
              <a:t>HOOK AND RIDER IDENTIFICATION</a:t>
            </a:r>
          </a:p>
          <a:p>
            <a:pPr algn="ctr">
              <a:lnSpc>
                <a:spcPts val="6299"/>
              </a:lnSpc>
              <a:spcBef>
                <a:spcPct val="0"/>
              </a:spcBef>
            </a:pPr>
          </a:p>
        </p:txBody>
      </p:sp>
      <p:sp>
        <p:nvSpPr>
          <p:cNvPr name="TextBox 6" id="6"/>
          <p:cNvSpPr txBox="true"/>
          <p:nvPr/>
        </p:nvSpPr>
        <p:spPr>
          <a:xfrm rot="0">
            <a:off x="916566" y="2622997"/>
            <a:ext cx="16747754" cy="5866980"/>
          </a:xfrm>
          <a:prstGeom prst="rect">
            <a:avLst/>
          </a:prstGeom>
        </p:spPr>
        <p:txBody>
          <a:bodyPr anchor="t" rtlCol="false" tIns="0" lIns="0" bIns="0" rIns="0">
            <a:spAutoFit/>
          </a:bodyPr>
          <a:lstStyle/>
          <a:p>
            <a:pPr>
              <a:lnSpc>
                <a:spcPts val="5184"/>
              </a:lnSpc>
            </a:pPr>
            <a:r>
              <a:rPr lang="en-US" sz="2880" spc="144">
                <a:solidFill>
                  <a:srgbClr val="FAF7F2"/>
                </a:solidFill>
                <a:latin typeface="TT Prosto Sans"/>
              </a:rPr>
              <a:t>This method delves into characterizing piggybacking by identifying similar methods between app pairs. When a method, say 'm', exists in two artifacts ('a1' and 'a2') with differing implementations, our analysis takes a detailed approach. It meticulously localizes the added, changed, or deleted statements of 'm' in 'a2' concerning 'a1'. These distinct statements are seen as hooks, linking the malicious code of the malware writer to the original app ('a1'). The rider code is then inferred as the collection of added methods and classes within the control-flow graph that are accessible from these hook statements.</a:t>
            </a:r>
          </a:p>
          <a:p>
            <a:pPr>
              <a:lnSpc>
                <a:spcPts val="5184"/>
              </a:lnSpc>
            </a:pPr>
          </a:p>
        </p:txBody>
      </p:sp>
    </p:spTree>
  </p:cSld>
  <p:clrMapOvr>
    <a:masterClrMapping/>
  </p:clrMapOvr>
  <p:transition spd="med">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6756333" cy="8191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DC -&gt; SA -&gt; </a:t>
            </a:r>
            <a:r>
              <a:rPr lang="en-US" sz="4500" spc="675">
                <a:solidFill>
                  <a:srgbClr val="A4C639"/>
                </a:solidFill>
                <a:latin typeface="Horizon"/>
              </a:rPr>
              <a:t>IMPLEMENTATION</a:t>
            </a:r>
          </a:p>
        </p:txBody>
      </p:sp>
      <p:sp>
        <p:nvSpPr>
          <p:cNvPr name="TextBox 6" id="6"/>
          <p:cNvSpPr txBox="true"/>
          <p:nvPr/>
        </p:nvSpPr>
        <p:spPr>
          <a:xfrm rot="0">
            <a:off x="770123" y="2181646"/>
            <a:ext cx="16747754" cy="8105354"/>
          </a:xfrm>
          <a:prstGeom prst="rect">
            <a:avLst/>
          </a:prstGeom>
        </p:spPr>
        <p:txBody>
          <a:bodyPr anchor="t" rtlCol="false" tIns="0" lIns="0" bIns="0" rIns="0">
            <a:spAutoFit/>
          </a:bodyPr>
          <a:lstStyle/>
          <a:p>
            <a:pPr>
              <a:lnSpc>
                <a:spcPts val="4284"/>
              </a:lnSpc>
            </a:pPr>
            <a:r>
              <a:rPr lang="en-US" sz="2380" spc="119">
                <a:solidFill>
                  <a:srgbClr val="FAF7F2"/>
                </a:solidFill>
                <a:latin typeface="TT Prosto Sans"/>
              </a:rPr>
              <a:t>1. Framework and Language:</a:t>
            </a:r>
          </a:p>
          <a:p>
            <a:pPr>
              <a:lnSpc>
                <a:spcPts val="4284"/>
              </a:lnSpc>
            </a:pPr>
            <a:r>
              <a:rPr lang="en-US" sz="2380" spc="119">
                <a:solidFill>
                  <a:srgbClr val="FAF7F2"/>
                </a:solidFill>
                <a:latin typeface="TT Prosto Sans"/>
              </a:rPr>
              <a:t>   - Implement the similarity analysis in Java using the Soot framework.</a:t>
            </a:r>
          </a:p>
          <a:p>
            <a:pPr>
              <a:lnSpc>
                <a:spcPts val="4284"/>
              </a:lnSpc>
            </a:pPr>
            <a:r>
              <a:rPr lang="en-US" sz="2380" spc="119">
                <a:solidFill>
                  <a:srgbClr val="FAF7F2"/>
                </a:solidFill>
                <a:latin typeface="TT Prosto Sans"/>
              </a:rPr>
              <a:t>   - Soot is designed for analyzing and transforming Java/Android apps.</a:t>
            </a:r>
          </a:p>
          <a:p>
            <a:pPr>
              <a:lnSpc>
                <a:spcPts val="4284"/>
              </a:lnSpc>
            </a:pPr>
            <a:r>
              <a:rPr lang="en-US" sz="2380" spc="119">
                <a:solidFill>
                  <a:srgbClr val="FAF7F2"/>
                </a:solidFill>
                <a:latin typeface="TT Prosto Sans"/>
              </a:rPr>
              <a:t>2. Code Representation:</a:t>
            </a:r>
          </a:p>
          <a:p>
            <a:pPr>
              <a:lnSpc>
                <a:spcPts val="4284"/>
              </a:lnSpc>
            </a:pPr>
            <a:r>
              <a:rPr lang="en-US" sz="2380" spc="119">
                <a:solidFill>
                  <a:srgbClr val="FAF7F2"/>
                </a:solidFill>
                <a:latin typeface="TT Prosto Sans"/>
              </a:rPr>
              <a:t>   - Conduct the code-to-text representation at the Jimple level, an intermediate representation in Soot.</a:t>
            </a:r>
          </a:p>
          <a:p>
            <a:pPr>
              <a:lnSpc>
                <a:spcPts val="4284"/>
              </a:lnSpc>
            </a:pPr>
            <a:r>
              <a:rPr lang="en-US" sz="2380" spc="119">
                <a:solidFill>
                  <a:srgbClr val="FAF7F2"/>
                </a:solidFill>
                <a:latin typeface="TT Prosto Sans"/>
              </a:rPr>
              <a:t>   - Jimple provides a small set of statement types, making it advantageous for analysis.</a:t>
            </a:r>
          </a:p>
          <a:p>
            <a:pPr>
              <a:lnSpc>
                <a:spcPts val="4284"/>
              </a:lnSpc>
            </a:pPr>
            <a:r>
              <a:rPr lang="en-US" sz="2380" spc="119">
                <a:solidFill>
                  <a:srgbClr val="FAF7F2"/>
                </a:solidFill>
                <a:latin typeface="TT Prosto Sans"/>
              </a:rPr>
              <a:t>3. Bytecode Transformation:</a:t>
            </a:r>
          </a:p>
          <a:p>
            <a:pPr>
              <a:lnSpc>
                <a:spcPts val="4284"/>
              </a:lnSpc>
            </a:pPr>
            <a:r>
              <a:rPr lang="en-US" sz="2380" spc="119">
                <a:solidFill>
                  <a:srgbClr val="FAF7F2"/>
                </a:solidFill>
                <a:latin typeface="TT Prosto Sans"/>
              </a:rPr>
              <a:t>   - Use Dexpler, integrated into Soot, to transform Android Dalvik bytecode to Jimple.</a:t>
            </a:r>
          </a:p>
          <a:p>
            <a:pPr>
              <a:lnSpc>
                <a:spcPts val="4284"/>
              </a:lnSpc>
            </a:pPr>
            <a:r>
              <a:rPr lang="en-US" sz="2380" spc="119">
                <a:solidFill>
                  <a:srgbClr val="FAF7F2"/>
                </a:solidFill>
                <a:latin typeface="TT Prosto Sans"/>
              </a:rPr>
              <a:t>   - This transformation facilitates the subsequent analysis.</a:t>
            </a:r>
          </a:p>
          <a:p>
            <a:pPr>
              <a:lnSpc>
                <a:spcPts val="4284"/>
              </a:lnSpc>
            </a:pPr>
            <a:r>
              <a:rPr lang="en-US" sz="2380" spc="119">
                <a:solidFill>
                  <a:srgbClr val="FAF7F2"/>
                </a:solidFill>
                <a:latin typeface="TT Prosto Sans"/>
              </a:rPr>
              <a:t>4. Statement Type Assignments:</a:t>
            </a:r>
          </a:p>
          <a:p>
            <a:pPr>
              <a:lnSpc>
                <a:spcPts val="4284"/>
              </a:lnSpc>
            </a:pPr>
            <a:r>
              <a:rPr lang="en-US" sz="2380" spc="119">
                <a:solidFill>
                  <a:srgbClr val="FAF7F2"/>
                </a:solidFill>
                <a:latin typeface="TT Prosto Sans"/>
              </a:rPr>
              <a:t>   - Leverage Jimple's limited set of statement types to assign a printable character to each type.</a:t>
            </a:r>
          </a:p>
          <a:p>
            <a:pPr>
              <a:lnSpc>
                <a:spcPts val="4284"/>
              </a:lnSpc>
            </a:pPr>
            <a:r>
              <a:rPr lang="en-US" sz="2380" spc="119">
                <a:solidFill>
                  <a:srgbClr val="FAF7F2"/>
                </a:solidFill>
                <a:latin typeface="TT Prosto Sans"/>
              </a:rPr>
              <a:t>   - This assignment aids in the analysis by providing a clear and manageable representation of statements.</a:t>
            </a:r>
          </a:p>
          <a:p>
            <a:pPr>
              <a:lnSpc>
                <a:spcPts val="4284"/>
              </a:lnSpc>
            </a:pPr>
          </a:p>
        </p:txBody>
      </p:sp>
    </p:spTree>
  </p:cSld>
  <p:clrMapOvr>
    <a:masterClrMapping/>
  </p:clrMapOvr>
  <p:transition spd="med">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5518585" cy="819150"/>
          </a:xfrm>
          <a:prstGeom prst="rect">
            <a:avLst/>
          </a:prstGeom>
        </p:spPr>
        <p:txBody>
          <a:bodyPr anchor="t" rtlCol="false" tIns="0" lIns="0" bIns="0" rIns="0">
            <a:spAutoFit/>
          </a:bodyPr>
          <a:lstStyle/>
          <a:p>
            <a:pPr algn="just">
              <a:lnSpc>
                <a:spcPts val="6299"/>
              </a:lnSpc>
              <a:spcBef>
                <a:spcPct val="0"/>
              </a:spcBef>
            </a:pPr>
            <a:r>
              <a:rPr lang="en-US" sz="4500" spc="675">
                <a:solidFill>
                  <a:srgbClr val="FAF7F2"/>
                </a:solidFill>
                <a:latin typeface="Horizon"/>
              </a:rPr>
              <a:t>DATASET CHARACTERIZATION</a:t>
            </a:r>
          </a:p>
        </p:txBody>
      </p:sp>
      <p:sp>
        <p:nvSpPr>
          <p:cNvPr name="TextBox 6" id="6"/>
          <p:cNvSpPr txBox="true"/>
          <p:nvPr/>
        </p:nvSpPr>
        <p:spPr>
          <a:xfrm rot="0">
            <a:off x="0" y="3854423"/>
            <a:ext cx="18288000" cy="3004185"/>
          </a:xfrm>
          <a:prstGeom prst="rect">
            <a:avLst/>
          </a:prstGeom>
        </p:spPr>
        <p:txBody>
          <a:bodyPr anchor="t" rtlCol="false" tIns="0" lIns="0" bIns="0" rIns="0">
            <a:spAutoFit/>
          </a:bodyPr>
          <a:lstStyle/>
          <a:p>
            <a:pPr algn="ctr">
              <a:lnSpc>
                <a:spcPts val="3900"/>
              </a:lnSpc>
            </a:pPr>
            <a:r>
              <a:rPr lang="en-US" sz="3900" spc="616">
                <a:solidFill>
                  <a:srgbClr val="FFFFFF"/>
                </a:solidFill>
                <a:latin typeface="HK Modular Bold Italics"/>
              </a:rPr>
              <a:t>METADATA = </a:t>
            </a:r>
          </a:p>
          <a:p>
            <a:pPr algn="ctr">
              <a:lnSpc>
                <a:spcPts val="3900"/>
              </a:lnSpc>
            </a:pPr>
            <a:r>
              <a:rPr lang="en-US" sz="3900" spc="616">
                <a:solidFill>
                  <a:srgbClr val="FFFFFF"/>
                </a:solidFill>
                <a:latin typeface="HK Modular Bold Italics"/>
              </a:rPr>
              <a:t>CREATION DATE + DESCRIPTION + CATEGORIZATION + DOWNLOAD COUNT</a:t>
            </a:r>
          </a:p>
          <a:p>
            <a:pPr algn="ctr">
              <a:lnSpc>
                <a:spcPts val="3900"/>
              </a:lnSpc>
            </a:pPr>
            <a:r>
              <a:rPr lang="en-US" sz="3900" spc="616">
                <a:solidFill>
                  <a:srgbClr val="FFFFFF"/>
                </a:solidFill>
                <a:latin typeface="HK Modular Bold Italics"/>
              </a:rPr>
              <a:t> </a:t>
            </a:r>
          </a:p>
          <a:p>
            <a:pPr algn="ctr">
              <a:lnSpc>
                <a:spcPts val="3900"/>
              </a:lnSpc>
            </a:pPr>
            <a:r>
              <a:rPr lang="en-US" sz="3900" spc="616">
                <a:solidFill>
                  <a:srgbClr val="FFFFFF"/>
                </a:solidFill>
                <a:latin typeface="HK Modular Bold Italics"/>
              </a:rPr>
              <a:t>(FROM MANIFEST FILE AND SPECIALIZED WEBSITES)</a:t>
            </a:r>
          </a:p>
        </p:txBody>
      </p:sp>
    </p:spTree>
  </p:cSld>
  <p:clrMapOvr>
    <a:masterClrMapping/>
  </p:clrMapOvr>
  <p:transition spd="med">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35671" y="1851728"/>
            <a:ext cx="7752322" cy="8132538"/>
            <a:chOff x="0" y="0"/>
            <a:chExt cx="2041764" cy="2141903"/>
          </a:xfrm>
        </p:grpSpPr>
        <p:sp>
          <p:nvSpPr>
            <p:cNvPr name="Freeform 6" id="6"/>
            <p:cNvSpPr/>
            <p:nvPr/>
          </p:nvSpPr>
          <p:spPr>
            <a:xfrm flipH="false" flipV="false" rot="0">
              <a:off x="0" y="0"/>
              <a:ext cx="2041764" cy="2141903"/>
            </a:xfrm>
            <a:custGeom>
              <a:avLst/>
              <a:gdLst/>
              <a:ahLst/>
              <a:cxnLst/>
              <a:rect r="r" b="b" t="t" l="l"/>
              <a:pathLst>
                <a:path h="2141903" w="2041764">
                  <a:moveTo>
                    <a:pt x="64913" y="0"/>
                  </a:moveTo>
                  <a:lnTo>
                    <a:pt x="1976851" y="0"/>
                  </a:lnTo>
                  <a:cubicBezTo>
                    <a:pt x="2012701" y="0"/>
                    <a:pt x="2041764" y="29062"/>
                    <a:pt x="2041764" y="64913"/>
                  </a:cubicBezTo>
                  <a:lnTo>
                    <a:pt x="2041764" y="2076990"/>
                  </a:lnTo>
                  <a:cubicBezTo>
                    <a:pt x="2041764" y="2112841"/>
                    <a:pt x="2012701" y="2141903"/>
                    <a:pt x="1976851" y="2141903"/>
                  </a:cubicBezTo>
                  <a:lnTo>
                    <a:pt x="64913" y="2141903"/>
                  </a:lnTo>
                  <a:cubicBezTo>
                    <a:pt x="29062" y="2141903"/>
                    <a:pt x="0" y="2112841"/>
                    <a:pt x="0" y="2076990"/>
                  </a:cubicBezTo>
                  <a:lnTo>
                    <a:pt x="0" y="64913"/>
                  </a:lnTo>
                  <a:cubicBezTo>
                    <a:pt x="0" y="29062"/>
                    <a:pt x="29062" y="0"/>
                    <a:pt x="64913"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1764" cy="2265728"/>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9476495" y="1851728"/>
            <a:ext cx="7782805" cy="8132538"/>
            <a:chOff x="0" y="0"/>
            <a:chExt cx="2049792" cy="2141903"/>
          </a:xfrm>
        </p:grpSpPr>
        <p:sp>
          <p:nvSpPr>
            <p:cNvPr name="Freeform 9" id="9"/>
            <p:cNvSpPr/>
            <p:nvPr/>
          </p:nvSpPr>
          <p:spPr>
            <a:xfrm flipH="false" flipV="false" rot="0">
              <a:off x="0" y="0"/>
              <a:ext cx="2049792" cy="2141903"/>
            </a:xfrm>
            <a:custGeom>
              <a:avLst/>
              <a:gdLst/>
              <a:ahLst/>
              <a:cxnLst/>
              <a:rect r="r" b="b" t="t" l="l"/>
              <a:pathLst>
                <a:path h="2141903" w="2049792">
                  <a:moveTo>
                    <a:pt x="64659" y="0"/>
                  </a:moveTo>
                  <a:lnTo>
                    <a:pt x="1985134" y="0"/>
                  </a:lnTo>
                  <a:cubicBezTo>
                    <a:pt x="2020844" y="0"/>
                    <a:pt x="2049792" y="28949"/>
                    <a:pt x="2049792" y="64659"/>
                  </a:cubicBezTo>
                  <a:lnTo>
                    <a:pt x="2049792" y="2077245"/>
                  </a:lnTo>
                  <a:cubicBezTo>
                    <a:pt x="2049792" y="2112955"/>
                    <a:pt x="2020844" y="2141903"/>
                    <a:pt x="1985134" y="2141903"/>
                  </a:cubicBezTo>
                  <a:lnTo>
                    <a:pt x="64659" y="2141903"/>
                  </a:lnTo>
                  <a:cubicBezTo>
                    <a:pt x="28949" y="2141903"/>
                    <a:pt x="0" y="2112955"/>
                    <a:pt x="0" y="207724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10" id="10"/>
            <p:cNvSpPr txBox="true"/>
            <p:nvPr/>
          </p:nvSpPr>
          <p:spPr>
            <a:xfrm>
              <a:off x="0" y="-123825"/>
              <a:ext cx="2049792" cy="2265728"/>
            </a:xfrm>
            <a:prstGeom prst="rect">
              <a:avLst/>
            </a:prstGeom>
          </p:spPr>
          <p:txBody>
            <a:bodyPr anchor="ctr" rtlCol="false" tIns="50800" lIns="50800" bIns="50800" rIns="50800"/>
            <a:lstStyle/>
            <a:p>
              <a:pPr algn="ctr">
                <a:lnSpc>
                  <a:spcPts val="3150"/>
                </a:lnSpc>
              </a:pPr>
            </a:p>
          </p:txBody>
        </p:sp>
      </p:grpSp>
      <p:sp>
        <p:nvSpPr>
          <p:cNvPr name="Freeform 11" id="11"/>
          <p:cNvSpPr/>
          <p:nvPr/>
        </p:nvSpPr>
        <p:spPr>
          <a:xfrm flipH="false" flipV="false" rot="0">
            <a:off x="1733394" y="6226959"/>
            <a:ext cx="6247013" cy="3376764"/>
          </a:xfrm>
          <a:custGeom>
            <a:avLst/>
            <a:gdLst/>
            <a:ahLst/>
            <a:cxnLst/>
            <a:rect r="r" b="b" t="t" l="l"/>
            <a:pathLst>
              <a:path h="3376764" w="6247013">
                <a:moveTo>
                  <a:pt x="0" y="0"/>
                </a:moveTo>
                <a:lnTo>
                  <a:pt x="6247013" y="0"/>
                </a:lnTo>
                <a:lnTo>
                  <a:pt x="6247013" y="3376764"/>
                </a:lnTo>
                <a:lnTo>
                  <a:pt x="0" y="3376764"/>
                </a:lnTo>
                <a:lnTo>
                  <a:pt x="0" y="0"/>
                </a:lnTo>
                <a:close/>
              </a:path>
            </a:pathLst>
          </a:custGeom>
          <a:blipFill>
            <a:blip r:embed="rId3"/>
            <a:stretch>
              <a:fillRect l="0" t="0" r="0" b="0"/>
            </a:stretch>
          </a:blipFill>
        </p:spPr>
      </p:sp>
      <p:sp>
        <p:nvSpPr>
          <p:cNvPr name="Freeform 12" id="12"/>
          <p:cNvSpPr/>
          <p:nvPr/>
        </p:nvSpPr>
        <p:spPr>
          <a:xfrm flipH="false" flipV="false" rot="0">
            <a:off x="9837858" y="6482568"/>
            <a:ext cx="7060079" cy="3121155"/>
          </a:xfrm>
          <a:custGeom>
            <a:avLst/>
            <a:gdLst/>
            <a:ahLst/>
            <a:cxnLst/>
            <a:rect r="r" b="b" t="t" l="l"/>
            <a:pathLst>
              <a:path h="3121155" w="7060079">
                <a:moveTo>
                  <a:pt x="0" y="0"/>
                </a:moveTo>
                <a:lnTo>
                  <a:pt x="7060079" y="0"/>
                </a:lnTo>
                <a:lnTo>
                  <a:pt x="7060079" y="3121155"/>
                </a:lnTo>
                <a:lnTo>
                  <a:pt x="0" y="3121155"/>
                </a:lnTo>
                <a:lnTo>
                  <a:pt x="0" y="0"/>
                </a:lnTo>
                <a:close/>
              </a:path>
            </a:pathLst>
          </a:custGeom>
          <a:blipFill>
            <a:blip r:embed="rId4"/>
            <a:stretch>
              <a:fillRect l="0" t="0" r="0" b="0"/>
            </a:stretch>
          </a:blipFill>
        </p:spPr>
      </p:sp>
      <p:sp>
        <p:nvSpPr>
          <p:cNvPr name="TextBox 13" id="13"/>
          <p:cNvSpPr txBox="true"/>
          <p:nvPr/>
        </p:nvSpPr>
        <p:spPr>
          <a:xfrm rot="0">
            <a:off x="1181615" y="2126895"/>
            <a:ext cx="7606378" cy="853374"/>
          </a:xfrm>
          <a:prstGeom prst="rect">
            <a:avLst/>
          </a:prstGeom>
        </p:spPr>
        <p:txBody>
          <a:bodyPr anchor="t" rtlCol="false" tIns="0" lIns="0" bIns="0" rIns="0">
            <a:spAutoFit/>
          </a:bodyPr>
          <a:lstStyle/>
          <a:p>
            <a:pPr algn="ctr">
              <a:lnSpc>
                <a:spcPts val="3363"/>
              </a:lnSpc>
              <a:spcBef>
                <a:spcPct val="0"/>
              </a:spcBef>
            </a:pPr>
            <a:r>
              <a:rPr lang="en-US" sz="2402" spc="360">
                <a:solidFill>
                  <a:srgbClr val="5271FF"/>
                </a:solidFill>
                <a:latin typeface="Horizon"/>
              </a:rPr>
              <a:t>TEMPORAL DISTRIBUTION OF OUR DATASET</a:t>
            </a:r>
          </a:p>
        </p:txBody>
      </p:sp>
      <p:sp>
        <p:nvSpPr>
          <p:cNvPr name="TextBox 14" id="14"/>
          <p:cNvSpPr txBox="true"/>
          <p:nvPr/>
        </p:nvSpPr>
        <p:spPr>
          <a:xfrm rot="0">
            <a:off x="10358049" y="2018912"/>
            <a:ext cx="6019698" cy="1050290"/>
          </a:xfrm>
          <a:prstGeom prst="rect">
            <a:avLst/>
          </a:prstGeom>
        </p:spPr>
        <p:txBody>
          <a:bodyPr anchor="t" rtlCol="false" tIns="0" lIns="0" bIns="0" rIns="0">
            <a:spAutoFit/>
          </a:bodyPr>
          <a:lstStyle/>
          <a:p>
            <a:pPr algn="ctr">
              <a:lnSpc>
                <a:spcPts val="4060"/>
              </a:lnSpc>
              <a:spcBef>
                <a:spcPct val="0"/>
              </a:spcBef>
            </a:pPr>
            <a:r>
              <a:rPr lang="en-US" sz="2900" spc="435">
                <a:solidFill>
                  <a:srgbClr val="5271FF"/>
                </a:solidFill>
                <a:latin typeface="Horizon"/>
              </a:rPr>
              <a:t>VARIETY OF APP CATEGORIES</a:t>
            </a:r>
          </a:p>
        </p:txBody>
      </p:sp>
      <p:sp>
        <p:nvSpPr>
          <p:cNvPr name="TextBox 15" id="15"/>
          <p:cNvSpPr txBox="true"/>
          <p:nvPr/>
        </p:nvSpPr>
        <p:spPr>
          <a:xfrm rot="0">
            <a:off x="1614311" y="3105364"/>
            <a:ext cx="6757603" cy="3895100"/>
          </a:xfrm>
          <a:prstGeom prst="rect">
            <a:avLst/>
          </a:prstGeom>
        </p:spPr>
        <p:txBody>
          <a:bodyPr anchor="t" rtlCol="false" tIns="0" lIns="0" bIns="0" rIns="0">
            <a:spAutoFit/>
          </a:bodyPr>
          <a:lstStyle/>
          <a:p>
            <a:pPr>
              <a:lnSpc>
                <a:spcPts val="2851"/>
              </a:lnSpc>
            </a:pPr>
            <a:r>
              <a:rPr lang="en-US" sz="1584" spc="79">
                <a:solidFill>
                  <a:srgbClr val="FAF7F2"/>
                </a:solidFill>
                <a:latin typeface="TT Prosto Sans"/>
              </a:rPr>
              <a:t>As illustrated in Fig. 5, our dataset contains piggybacked apps from a period of 6 years. At the time of writing, Androzoo dataset and associated antivirus (AV) reports were limited to apps until mid-2014. We performed our study on the available apps, but committed to continuously update the dataset of piggybacking pairs as new samples get archived in Androzoo. (cf. Section 5.3 on the mitigation of this threat to validity).</a:t>
            </a:r>
          </a:p>
          <a:p>
            <a:pPr>
              <a:lnSpc>
                <a:spcPts val="2851"/>
              </a:lnSpc>
            </a:pPr>
          </a:p>
          <a:p>
            <a:pPr>
              <a:lnSpc>
                <a:spcPts val="2851"/>
              </a:lnSpc>
            </a:pPr>
          </a:p>
          <a:p>
            <a:pPr>
              <a:lnSpc>
                <a:spcPts val="2851"/>
              </a:lnSpc>
            </a:pPr>
          </a:p>
        </p:txBody>
      </p:sp>
      <p:sp>
        <p:nvSpPr>
          <p:cNvPr name="TextBox 16" id="16"/>
          <p:cNvSpPr txBox="true"/>
          <p:nvPr/>
        </p:nvSpPr>
        <p:spPr>
          <a:xfrm rot="0">
            <a:off x="9889354" y="3105364"/>
            <a:ext cx="7008583" cy="3275887"/>
          </a:xfrm>
          <a:prstGeom prst="rect">
            <a:avLst/>
          </a:prstGeom>
        </p:spPr>
        <p:txBody>
          <a:bodyPr anchor="t" rtlCol="false" tIns="0" lIns="0" bIns="0" rIns="0">
            <a:spAutoFit/>
          </a:bodyPr>
          <a:lstStyle/>
          <a:p>
            <a:pPr>
              <a:lnSpc>
                <a:spcPts val="2889"/>
              </a:lnSpc>
            </a:pPr>
            <a:r>
              <a:rPr lang="en-US" sz="1605" spc="80">
                <a:solidFill>
                  <a:srgbClr val="FAF7F2"/>
                </a:solidFill>
                <a:latin typeface="TT Prosto Sans"/>
              </a:rPr>
              <a:t>Statistics of app categories, illustrated in Fig. 6, show that Game apps are the most represented in our piggybacked datasets. A random sampling on our dataset of 2 million apps shows that Games also constitute the largest category of apps. Our dataset of piggybacking pairs further includes piggybacked apps from a variety of 22 categories such as Productivity, Tools, Entertainment, Personalization, Social Networking, Shopping, Sports, Weather, Transportation or News.</a:t>
            </a:r>
          </a:p>
        </p:txBody>
      </p:sp>
      <p:sp>
        <p:nvSpPr>
          <p:cNvPr name="TextBox 17" id="17"/>
          <p:cNvSpPr txBox="true"/>
          <p:nvPr/>
        </p:nvSpPr>
        <p:spPr>
          <a:xfrm rot="0">
            <a:off x="1384707" y="895350"/>
            <a:ext cx="15518585" cy="8191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DATASET CHARACTERIZATION</a:t>
            </a:r>
          </a:p>
        </p:txBody>
      </p:sp>
    </p:spTree>
  </p:cSld>
  <p:clrMapOvr>
    <a:masterClrMapping/>
  </p:clrMapOvr>
  <p:transition spd="med">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28700" y="2509516"/>
            <a:ext cx="7782805" cy="5750838"/>
            <a:chOff x="0" y="0"/>
            <a:chExt cx="2049792" cy="1514624"/>
          </a:xfrm>
        </p:grpSpPr>
        <p:sp>
          <p:nvSpPr>
            <p:cNvPr name="Freeform 6" id="6"/>
            <p:cNvSpPr/>
            <p:nvPr/>
          </p:nvSpPr>
          <p:spPr>
            <a:xfrm flipH="false" flipV="false" rot="0">
              <a:off x="0" y="0"/>
              <a:ext cx="2049792" cy="1514624"/>
            </a:xfrm>
            <a:custGeom>
              <a:avLst/>
              <a:gdLst/>
              <a:ahLst/>
              <a:cxnLst/>
              <a:rect r="r" b="b" t="t" l="l"/>
              <a:pathLst>
                <a:path h="1514624" w="2049792">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9476495" y="2509516"/>
            <a:ext cx="7782805" cy="5750838"/>
            <a:chOff x="0" y="0"/>
            <a:chExt cx="2049792" cy="1514624"/>
          </a:xfrm>
        </p:grpSpPr>
        <p:sp>
          <p:nvSpPr>
            <p:cNvPr name="Freeform 9" id="9"/>
            <p:cNvSpPr/>
            <p:nvPr/>
          </p:nvSpPr>
          <p:spPr>
            <a:xfrm flipH="false" flipV="false" rot="0">
              <a:off x="0" y="0"/>
              <a:ext cx="2049792" cy="1514624"/>
            </a:xfrm>
            <a:custGeom>
              <a:avLst/>
              <a:gdLst/>
              <a:ahLst/>
              <a:cxnLst/>
              <a:rect r="r" b="b" t="t" l="l"/>
              <a:pathLst>
                <a:path h="1514624" w="2049792">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10" id="10"/>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sp>
        <p:nvSpPr>
          <p:cNvPr name="TextBox 11" id="11"/>
          <p:cNvSpPr txBox="true"/>
          <p:nvPr/>
        </p:nvSpPr>
        <p:spPr>
          <a:xfrm rot="0">
            <a:off x="1614311" y="3142161"/>
            <a:ext cx="6557974" cy="1050224"/>
          </a:xfrm>
          <a:prstGeom prst="rect">
            <a:avLst/>
          </a:prstGeom>
        </p:spPr>
        <p:txBody>
          <a:bodyPr anchor="t" rtlCol="false" tIns="0" lIns="0" bIns="0" rIns="0">
            <a:spAutoFit/>
          </a:bodyPr>
          <a:lstStyle/>
          <a:p>
            <a:pPr algn="ctr">
              <a:lnSpc>
                <a:spcPts val="4063"/>
              </a:lnSpc>
              <a:spcBef>
                <a:spcPct val="0"/>
              </a:spcBef>
            </a:pPr>
            <a:r>
              <a:rPr lang="en-US" sz="2902" spc="435">
                <a:solidFill>
                  <a:srgbClr val="5271FF"/>
                </a:solidFill>
                <a:latin typeface="Horizon"/>
              </a:rPr>
              <a:t>DISTRIBUTION CHANNELS</a:t>
            </a:r>
          </a:p>
        </p:txBody>
      </p:sp>
      <p:sp>
        <p:nvSpPr>
          <p:cNvPr name="TextBox 12" id="12"/>
          <p:cNvSpPr txBox="true"/>
          <p:nvPr/>
        </p:nvSpPr>
        <p:spPr>
          <a:xfrm rot="0">
            <a:off x="9654582" y="3399303"/>
            <a:ext cx="7426631" cy="535940"/>
          </a:xfrm>
          <a:prstGeom prst="rect">
            <a:avLst/>
          </a:prstGeom>
        </p:spPr>
        <p:txBody>
          <a:bodyPr anchor="t" rtlCol="false" tIns="0" lIns="0" bIns="0" rIns="0">
            <a:spAutoFit/>
          </a:bodyPr>
          <a:lstStyle/>
          <a:p>
            <a:pPr>
              <a:lnSpc>
                <a:spcPts val="4060"/>
              </a:lnSpc>
              <a:spcBef>
                <a:spcPct val="0"/>
              </a:spcBef>
            </a:pPr>
            <a:r>
              <a:rPr lang="en-US" sz="2900" spc="435">
                <a:solidFill>
                  <a:srgbClr val="5271FF"/>
                </a:solidFill>
                <a:latin typeface="Horizon"/>
              </a:rPr>
              <a:t>POPULARITY OF APPS</a:t>
            </a:r>
          </a:p>
        </p:txBody>
      </p:sp>
      <p:sp>
        <p:nvSpPr>
          <p:cNvPr name="TextBox 13" id="13"/>
          <p:cNvSpPr txBox="true"/>
          <p:nvPr/>
        </p:nvSpPr>
        <p:spPr>
          <a:xfrm rot="0">
            <a:off x="1614311" y="4812195"/>
            <a:ext cx="6683597" cy="2724145"/>
          </a:xfrm>
          <a:prstGeom prst="rect">
            <a:avLst/>
          </a:prstGeom>
        </p:spPr>
        <p:txBody>
          <a:bodyPr anchor="t" rtlCol="false" tIns="0" lIns="0" bIns="0" rIns="0">
            <a:spAutoFit/>
          </a:bodyPr>
          <a:lstStyle/>
          <a:p>
            <a:pPr algn="just">
              <a:lnSpc>
                <a:spcPts val="3600"/>
              </a:lnSpc>
            </a:pPr>
            <a:r>
              <a:rPr lang="en-US" sz="2000" spc="100">
                <a:solidFill>
                  <a:srgbClr val="FAF7F2"/>
                </a:solidFill>
                <a:latin typeface="TT Prosto Sans"/>
              </a:rPr>
              <a:t>Piggybacked apps from our dataset were found in several markets. While many were distributed on alternative markets such as anzhi (71%) and appChina (14%), some are actually spread via the official Google Play market (2.2%).</a:t>
            </a:r>
          </a:p>
        </p:txBody>
      </p:sp>
      <p:sp>
        <p:nvSpPr>
          <p:cNvPr name="TextBox 14" id="14"/>
          <p:cNvSpPr txBox="true"/>
          <p:nvPr/>
        </p:nvSpPr>
        <p:spPr>
          <a:xfrm rot="0">
            <a:off x="10026099" y="4812195"/>
            <a:ext cx="6683597" cy="2724145"/>
          </a:xfrm>
          <a:prstGeom prst="rect">
            <a:avLst/>
          </a:prstGeom>
        </p:spPr>
        <p:txBody>
          <a:bodyPr anchor="t" rtlCol="false" tIns="0" lIns="0" bIns="0" rIns="0">
            <a:spAutoFit/>
          </a:bodyPr>
          <a:lstStyle/>
          <a:p>
            <a:pPr algn="just">
              <a:lnSpc>
                <a:spcPts val="3600"/>
              </a:lnSpc>
            </a:pPr>
            <a:r>
              <a:rPr lang="en-US" sz="2000" spc="100">
                <a:solidFill>
                  <a:srgbClr val="FAF7F2"/>
                </a:solidFill>
                <a:latin typeface="TT Prosto Sans"/>
              </a:rPr>
              <a:t>The distribution of download counts of original apps in piggybacking pairs and of a random sample of benign apps from Google Play, shows that mainly popular apps are leveraged by malware writers to carry their malicious payloads</a:t>
            </a:r>
          </a:p>
        </p:txBody>
      </p:sp>
      <p:sp>
        <p:nvSpPr>
          <p:cNvPr name="TextBox 15" id="15"/>
          <p:cNvSpPr txBox="true"/>
          <p:nvPr/>
        </p:nvSpPr>
        <p:spPr>
          <a:xfrm rot="0">
            <a:off x="1384707" y="895350"/>
            <a:ext cx="15518585" cy="819150"/>
          </a:xfrm>
          <a:prstGeom prst="rect">
            <a:avLst/>
          </a:prstGeom>
        </p:spPr>
        <p:txBody>
          <a:bodyPr anchor="t" rtlCol="false" tIns="0" lIns="0" bIns="0" rIns="0">
            <a:spAutoFit/>
          </a:bodyPr>
          <a:lstStyle/>
          <a:p>
            <a:pPr algn="just">
              <a:lnSpc>
                <a:spcPts val="6299"/>
              </a:lnSpc>
              <a:spcBef>
                <a:spcPct val="0"/>
              </a:spcBef>
            </a:pPr>
            <a:r>
              <a:rPr lang="en-US" sz="4500" spc="675">
                <a:solidFill>
                  <a:srgbClr val="FAF7F2"/>
                </a:solidFill>
                <a:latin typeface="Horizon"/>
              </a:rPr>
              <a:t>DATASET CHARACTERIZATION</a:t>
            </a:r>
          </a:p>
        </p:txBody>
      </p:sp>
    </p:spTree>
  </p:cSld>
  <p:clrMapOvr>
    <a:masterClrMapping/>
  </p:clrMapOvr>
  <p:transition spd="med">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35671" y="1851728"/>
            <a:ext cx="7752322" cy="8132538"/>
            <a:chOff x="0" y="0"/>
            <a:chExt cx="2041764" cy="2141903"/>
          </a:xfrm>
        </p:grpSpPr>
        <p:sp>
          <p:nvSpPr>
            <p:cNvPr name="Freeform 6" id="6"/>
            <p:cNvSpPr/>
            <p:nvPr/>
          </p:nvSpPr>
          <p:spPr>
            <a:xfrm flipH="false" flipV="false" rot="0">
              <a:off x="0" y="0"/>
              <a:ext cx="2041764" cy="2141903"/>
            </a:xfrm>
            <a:custGeom>
              <a:avLst/>
              <a:gdLst/>
              <a:ahLst/>
              <a:cxnLst/>
              <a:rect r="r" b="b" t="t" l="l"/>
              <a:pathLst>
                <a:path h="2141903" w="2041764">
                  <a:moveTo>
                    <a:pt x="64913" y="0"/>
                  </a:moveTo>
                  <a:lnTo>
                    <a:pt x="1976851" y="0"/>
                  </a:lnTo>
                  <a:cubicBezTo>
                    <a:pt x="2012701" y="0"/>
                    <a:pt x="2041764" y="29062"/>
                    <a:pt x="2041764" y="64913"/>
                  </a:cubicBezTo>
                  <a:lnTo>
                    <a:pt x="2041764" y="2076990"/>
                  </a:lnTo>
                  <a:cubicBezTo>
                    <a:pt x="2041764" y="2112841"/>
                    <a:pt x="2012701" y="2141903"/>
                    <a:pt x="1976851" y="2141903"/>
                  </a:cubicBezTo>
                  <a:lnTo>
                    <a:pt x="64913" y="2141903"/>
                  </a:lnTo>
                  <a:cubicBezTo>
                    <a:pt x="29062" y="2141903"/>
                    <a:pt x="0" y="2112841"/>
                    <a:pt x="0" y="2076990"/>
                  </a:cubicBezTo>
                  <a:lnTo>
                    <a:pt x="0" y="64913"/>
                  </a:lnTo>
                  <a:cubicBezTo>
                    <a:pt x="0" y="29062"/>
                    <a:pt x="29062" y="0"/>
                    <a:pt x="64913"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1764" cy="2265728"/>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9476495" y="1851728"/>
            <a:ext cx="7782805" cy="8132538"/>
            <a:chOff x="0" y="0"/>
            <a:chExt cx="2049792" cy="2141903"/>
          </a:xfrm>
        </p:grpSpPr>
        <p:sp>
          <p:nvSpPr>
            <p:cNvPr name="Freeform 9" id="9"/>
            <p:cNvSpPr/>
            <p:nvPr/>
          </p:nvSpPr>
          <p:spPr>
            <a:xfrm flipH="false" flipV="false" rot="0">
              <a:off x="0" y="0"/>
              <a:ext cx="2049792" cy="2141903"/>
            </a:xfrm>
            <a:custGeom>
              <a:avLst/>
              <a:gdLst/>
              <a:ahLst/>
              <a:cxnLst/>
              <a:rect r="r" b="b" t="t" l="l"/>
              <a:pathLst>
                <a:path h="2141903" w="2049792">
                  <a:moveTo>
                    <a:pt x="64659" y="0"/>
                  </a:moveTo>
                  <a:lnTo>
                    <a:pt x="1985134" y="0"/>
                  </a:lnTo>
                  <a:cubicBezTo>
                    <a:pt x="2020844" y="0"/>
                    <a:pt x="2049792" y="28949"/>
                    <a:pt x="2049792" y="64659"/>
                  </a:cubicBezTo>
                  <a:lnTo>
                    <a:pt x="2049792" y="2077245"/>
                  </a:lnTo>
                  <a:cubicBezTo>
                    <a:pt x="2049792" y="2112955"/>
                    <a:pt x="2020844" y="2141903"/>
                    <a:pt x="1985134" y="2141903"/>
                  </a:cubicBezTo>
                  <a:lnTo>
                    <a:pt x="64659" y="2141903"/>
                  </a:lnTo>
                  <a:cubicBezTo>
                    <a:pt x="28949" y="2141903"/>
                    <a:pt x="0" y="2112955"/>
                    <a:pt x="0" y="207724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10" id="10"/>
            <p:cNvSpPr txBox="true"/>
            <p:nvPr/>
          </p:nvSpPr>
          <p:spPr>
            <a:xfrm>
              <a:off x="0" y="-123825"/>
              <a:ext cx="2049792" cy="2265728"/>
            </a:xfrm>
            <a:prstGeom prst="rect">
              <a:avLst/>
            </a:prstGeom>
          </p:spPr>
          <p:txBody>
            <a:bodyPr anchor="ctr" rtlCol="false" tIns="50800" lIns="50800" bIns="50800" rIns="50800"/>
            <a:lstStyle/>
            <a:p>
              <a:pPr algn="ctr">
                <a:lnSpc>
                  <a:spcPts val="3150"/>
                </a:lnSpc>
              </a:pPr>
            </a:p>
          </p:txBody>
        </p:sp>
      </p:grpSp>
      <p:sp>
        <p:nvSpPr>
          <p:cNvPr name="Freeform 11" id="11"/>
          <p:cNvSpPr/>
          <p:nvPr/>
        </p:nvSpPr>
        <p:spPr>
          <a:xfrm flipH="false" flipV="false" rot="0">
            <a:off x="1614311" y="6181914"/>
            <a:ext cx="6757603" cy="3623450"/>
          </a:xfrm>
          <a:custGeom>
            <a:avLst/>
            <a:gdLst/>
            <a:ahLst/>
            <a:cxnLst/>
            <a:rect r="r" b="b" t="t" l="l"/>
            <a:pathLst>
              <a:path h="3623450" w="6757603">
                <a:moveTo>
                  <a:pt x="0" y="0"/>
                </a:moveTo>
                <a:lnTo>
                  <a:pt x="6757603" y="0"/>
                </a:lnTo>
                <a:lnTo>
                  <a:pt x="6757603" y="3623450"/>
                </a:lnTo>
                <a:lnTo>
                  <a:pt x="0" y="3623450"/>
                </a:lnTo>
                <a:lnTo>
                  <a:pt x="0" y="0"/>
                </a:lnTo>
                <a:close/>
              </a:path>
            </a:pathLst>
          </a:custGeom>
          <a:blipFill>
            <a:blip r:embed="rId3"/>
            <a:stretch>
              <a:fillRect l="0" t="0" r="0" b="0"/>
            </a:stretch>
          </a:blipFill>
        </p:spPr>
      </p:sp>
      <p:sp>
        <p:nvSpPr>
          <p:cNvPr name="Freeform 12" id="12"/>
          <p:cNvSpPr/>
          <p:nvPr/>
        </p:nvSpPr>
        <p:spPr>
          <a:xfrm flipH="false" flipV="false" rot="0">
            <a:off x="9863112" y="6226959"/>
            <a:ext cx="7009571" cy="2259842"/>
          </a:xfrm>
          <a:custGeom>
            <a:avLst/>
            <a:gdLst/>
            <a:ahLst/>
            <a:cxnLst/>
            <a:rect r="r" b="b" t="t" l="l"/>
            <a:pathLst>
              <a:path h="2259842" w="7009571">
                <a:moveTo>
                  <a:pt x="0" y="0"/>
                </a:moveTo>
                <a:lnTo>
                  <a:pt x="7009571" y="0"/>
                </a:lnTo>
                <a:lnTo>
                  <a:pt x="7009571" y="2259842"/>
                </a:lnTo>
                <a:lnTo>
                  <a:pt x="0" y="2259842"/>
                </a:lnTo>
                <a:lnTo>
                  <a:pt x="0" y="0"/>
                </a:lnTo>
                <a:close/>
              </a:path>
            </a:pathLst>
          </a:custGeom>
          <a:blipFill>
            <a:blip r:embed="rId4"/>
            <a:stretch>
              <a:fillRect l="0" t="0" r="0" b="0"/>
            </a:stretch>
          </a:blipFill>
        </p:spPr>
      </p:sp>
      <p:sp>
        <p:nvSpPr>
          <p:cNvPr name="TextBox 13" id="13"/>
          <p:cNvSpPr txBox="true"/>
          <p:nvPr/>
        </p:nvSpPr>
        <p:spPr>
          <a:xfrm rot="0">
            <a:off x="925809" y="2126895"/>
            <a:ext cx="7862184" cy="853374"/>
          </a:xfrm>
          <a:prstGeom prst="rect">
            <a:avLst/>
          </a:prstGeom>
        </p:spPr>
        <p:txBody>
          <a:bodyPr anchor="t" rtlCol="false" tIns="0" lIns="0" bIns="0" rIns="0">
            <a:spAutoFit/>
          </a:bodyPr>
          <a:lstStyle/>
          <a:p>
            <a:pPr algn="ctr">
              <a:lnSpc>
                <a:spcPts val="3363"/>
              </a:lnSpc>
              <a:spcBef>
                <a:spcPct val="0"/>
              </a:spcBef>
            </a:pPr>
            <a:r>
              <a:rPr lang="en-US" sz="2402" spc="360">
                <a:solidFill>
                  <a:srgbClr val="5271FF"/>
                </a:solidFill>
                <a:latin typeface="Horizon"/>
              </a:rPr>
              <a:t>VARIETY OF MALICIOUS BEHAVIOUR</a:t>
            </a:r>
          </a:p>
        </p:txBody>
      </p:sp>
      <p:sp>
        <p:nvSpPr>
          <p:cNvPr name="TextBox 14" id="14"/>
          <p:cNvSpPr txBox="true"/>
          <p:nvPr/>
        </p:nvSpPr>
        <p:spPr>
          <a:xfrm rot="0">
            <a:off x="9636310" y="2107845"/>
            <a:ext cx="8285409" cy="535940"/>
          </a:xfrm>
          <a:prstGeom prst="rect">
            <a:avLst/>
          </a:prstGeom>
        </p:spPr>
        <p:txBody>
          <a:bodyPr anchor="t" rtlCol="false" tIns="0" lIns="0" bIns="0" rIns="0">
            <a:spAutoFit/>
          </a:bodyPr>
          <a:lstStyle/>
          <a:p>
            <a:pPr>
              <a:lnSpc>
                <a:spcPts val="4060"/>
              </a:lnSpc>
              <a:spcBef>
                <a:spcPct val="0"/>
              </a:spcBef>
            </a:pPr>
            <a:r>
              <a:rPr lang="en-US" sz="2900" spc="435">
                <a:solidFill>
                  <a:srgbClr val="5271FF"/>
                </a:solidFill>
                <a:latin typeface="Horizon"/>
              </a:rPr>
              <a:t>PIGGYBACKING DELAY</a:t>
            </a:r>
          </a:p>
        </p:txBody>
      </p:sp>
      <p:sp>
        <p:nvSpPr>
          <p:cNvPr name="TextBox 15" id="15"/>
          <p:cNvSpPr txBox="true"/>
          <p:nvPr/>
        </p:nvSpPr>
        <p:spPr>
          <a:xfrm rot="0">
            <a:off x="1614311" y="3105364"/>
            <a:ext cx="6757603" cy="4251516"/>
          </a:xfrm>
          <a:prstGeom prst="rect">
            <a:avLst/>
          </a:prstGeom>
        </p:spPr>
        <p:txBody>
          <a:bodyPr anchor="t" rtlCol="false" tIns="0" lIns="0" bIns="0" rIns="0">
            <a:spAutoFit/>
          </a:bodyPr>
          <a:lstStyle/>
          <a:p>
            <a:pPr>
              <a:lnSpc>
                <a:spcPts val="2851"/>
              </a:lnSpc>
            </a:pPr>
            <a:r>
              <a:rPr lang="en-US" sz="1584" spc="79">
                <a:solidFill>
                  <a:srgbClr val="FAF7F2"/>
                </a:solidFill>
                <a:latin typeface="TT Prosto Sans"/>
              </a:rPr>
              <a:t>Study gathered antivirus reports from approximately 50 antivirus engines through VirusTotal for piggybacked apps. These apps were categorized based on over 1000 distinct labels provided by antivirus programs, serving as proxies for the types or families of malware. Despite variations in naming systems across antivirus engines, the extensive range of labels indicates a diverse array of malicious behaviors implemented within the piggybacked payloads.</a:t>
            </a:r>
          </a:p>
          <a:p>
            <a:pPr>
              <a:lnSpc>
                <a:spcPts val="2851"/>
              </a:lnSpc>
            </a:pPr>
          </a:p>
          <a:p>
            <a:pPr>
              <a:lnSpc>
                <a:spcPts val="2851"/>
              </a:lnSpc>
            </a:pPr>
          </a:p>
          <a:p>
            <a:pPr>
              <a:lnSpc>
                <a:spcPts val="2851"/>
              </a:lnSpc>
            </a:pPr>
          </a:p>
          <a:p>
            <a:pPr>
              <a:lnSpc>
                <a:spcPts val="2851"/>
              </a:lnSpc>
            </a:pPr>
          </a:p>
        </p:txBody>
      </p:sp>
      <p:sp>
        <p:nvSpPr>
          <p:cNvPr name="TextBox 16" id="16"/>
          <p:cNvSpPr txBox="true"/>
          <p:nvPr/>
        </p:nvSpPr>
        <p:spPr>
          <a:xfrm rot="0">
            <a:off x="10026099" y="2865969"/>
            <a:ext cx="7013939" cy="2759116"/>
          </a:xfrm>
          <a:prstGeom prst="rect">
            <a:avLst/>
          </a:prstGeom>
        </p:spPr>
        <p:txBody>
          <a:bodyPr anchor="t" rtlCol="false" tIns="0" lIns="0" bIns="0" rIns="0">
            <a:spAutoFit/>
          </a:bodyPr>
          <a:lstStyle/>
          <a:p>
            <a:pPr>
              <a:lnSpc>
                <a:spcPts val="3123"/>
              </a:lnSpc>
            </a:pPr>
            <a:r>
              <a:rPr lang="en-US" sz="1735" spc="86">
                <a:solidFill>
                  <a:srgbClr val="FAF7F2"/>
                </a:solidFill>
                <a:latin typeface="TT Prosto Sans"/>
              </a:rPr>
              <a:t>For each piggybacking pair, we compute the time difference to explore the time delay before an app is leveraged for piggybacking. Distribution 10 in Fig. 8 shows that piggybacking operation can be done on apps of any age, with a median delay of 33 days. On average however, malware writers wait half a year before using a “known” app to spread malicious payload.</a:t>
            </a:r>
          </a:p>
        </p:txBody>
      </p:sp>
      <p:sp>
        <p:nvSpPr>
          <p:cNvPr name="TextBox 17" id="17"/>
          <p:cNvSpPr txBox="true"/>
          <p:nvPr/>
        </p:nvSpPr>
        <p:spPr>
          <a:xfrm rot="0">
            <a:off x="1384707" y="895350"/>
            <a:ext cx="15518585" cy="8191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DATASET CHARACTERIZATION</a:t>
            </a:r>
          </a:p>
        </p:txBody>
      </p:sp>
    </p:spTree>
  </p:cSld>
  <p:clrMapOvr>
    <a:masterClrMapping/>
  </p:clrMapOvr>
  <p:transition spd="med">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907768" y="1961359"/>
            <a:ext cx="16522819" cy="8041179"/>
            <a:chOff x="0" y="0"/>
            <a:chExt cx="4351689" cy="2117841"/>
          </a:xfrm>
        </p:grpSpPr>
        <p:sp>
          <p:nvSpPr>
            <p:cNvPr name="Freeform 6" id="6"/>
            <p:cNvSpPr/>
            <p:nvPr/>
          </p:nvSpPr>
          <p:spPr>
            <a:xfrm flipH="false" flipV="false" rot="0">
              <a:off x="0" y="0"/>
              <a:ext cx="4351689" cy="2117841"/>
            </a:xfrm>
            <a:custGeom>
              <a:avLst/>
              <a:gdLst/>
              <a:ahLst/>
              <a:cxnLst/>
              <a:rect r="r" b="b" t="t" l="l"/>
              <a:pathLst>
                <a:path h="2117841" w="4351689">
                  <a:moveTo>
                    <a:pt x="30456" y="0"/>
                  </a:moveTo>
                  <a:lnTo>
                    <a:pt x="4321233" y="0"/>
                  </a:lnTo>
                  <a:cubicBezTo>
                    <a:pt x="4338053" y="0"/>
                    <a:pt x="4351689" y="13636"/>
                    <a:pt x="4351689" y="30456"/>
                  </a:cubicBezTo>
                  <a:lnTo>
                    <a:pt x="4351689" y="2087385"/>
                  </a:lnTo>
                  <a:cubicBezTo>
                    <a:pt x="4351689" y="2095463"/>
                    <a:pt x="4348480" y="2103209"/>
                    <a:pt x="4342769" y="2108921"/>
                  </a:cubicBezTo>
                  <a:cubicBezTo>
                    <a:pt x="4337057" y="2114633"/>
                    <a:pt x="4329310" y="2117841"/>
                    <a:pt x="4321233" y="2117841"/>
                  </a:cubicBezTo>
                  <a:lnTo>
                    <a:pt x="30456" y="2117841"/>
                  </a:lnTo>
                  <a:cubicBezTo>
                    <a:pt x="22379" y="2117841"/>
                    <a:pt x="14632" y="2114633"/>
                    <a:pt x="8920" y="2108921"/>
                  </a:cubicBezTo>
                  <a:cubicBezTo>
                    <a:pt x="3209" y="2103209"/>
                    <a:pt x="0" y="2095463"/>
                    <a:pt x="0" y="2087385"/>
                  </a:cubicBezTo>
                  <a:lnTo>
                    <a:pt x="0" y="30456"/>
                  </a:lnTo>
                  <a:cubicBezTo>
                    <a:pt x="0" y="22379"/>
                    <a:pt x="3209" y="14632"/>
                    <a:pt x="8920" y="8920"/>
                  </a:cubicBezTo>
                  <a:cubicBezTo>
                    <a:pt x="14632" y="3209"/>
                    <a:pt x="22379" y="0"/>
                    <a:pt x="30456"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4351689" cy="2241666"/>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8682697" y="3665930"/>
            <a:ext cx="8576603" cy="4321416"/>
          </a:xfrm>
          <a:custGeom>
            <a:avLst/>
            <a:gdLst/>
            <a:ahLst/>
            <a:cxnLst/>
            <a:rect r="r" b="b" t="t" l="l"/>
            <a:pathLst>
              <a:path h="4321416" w="8576603">
                <a:moveTo>
                  <a:pt x="0" y="0"/>
                </a:moveTo>
                <a:lnTo>
                  <a:pt x="8576603" y="0"/>
                </a:lnTo>
                <a:lnTo>
                  <a:pt x="8576603" y="4321416"/>
                </a:lnTo>
                <a:lnTo>
                  <a:pt x="0" y="4321416"/>
                </a:lnTo>
                <a:lnTo>
                  <a:pt x="0" y="0"/>
                </a:lnTo>
                <a:close/>
              </a:path>
            </a:pathLst>
          </a:custGeom>
          <a:blipFill>
            <a:blip r:embed="rId3"/>
            <a:stretch>
              <a:fillRect l="0" t="0" r="0" b="0"/>
            </a:stretch>
          </a:blipFill>
        </p:spPr>
      </p:sp>
      <p:sp>
        <p:nvSpPr>
          <p:cNvPr name="TextBox 9" id="9"/>
          <p:cNvSpPr txBox="true"/>
          <p:nvPr/>
        </p:nvSpPr>
        <p:spPr>
          <a:xfrm rot="0">
            <a:off x="1281816" y="2199983"/>
            <a:ext cx="15262291" cy="434274"/>
          </a:xfrm>
          <a:prstGeom prst="rect">
            <a:avLst/>
          </a:prstGeom>
        </p:spPr>
        <p:txBody>
          <a:bodyPr anchor="t" rtlCol="false" tIns="0" lIns="0" bIns="0" rIns="0">
            <a:spAutoFit/>
          </a:bodyPr>
          <a:lstStyle/>
          <a:p>
            <a:pPr algn="ctr">
              <a:lnSpc>
                <a:spcPts val="3363"/>
              </a:lnSpc>
              <a:spcBef>
                <a:spcPct val="0"/>
              </a:spcBef>
            </a:pPr>
            <a:r>
              <a:rPr lang="en-US" sz="2402" spc="360">
                <a:solidFill>
                  <a:srgbClr val="5271FF"/>
                </a:solidFill>
                <a:latin typeface="Horizon"/>
              </a:rPr>
              <a:t>PIGGYBACKING PAIR SIMILARITY</a:t>
            </a:r>
          </a:p>
        </p:txBody>
      </p:sp>
      <p:sp>
        <p:nvSpPr>
          <p:cNvPr name="TextBox 10" id="10"/>
          <p:cNvSpPr txBox="true"/>
          <p:nvPr/>
        </p:nvSpPr>
        <p:spPr>
          <a:xfrm rot="0">
            <a:off x="1384707" y="3043831"/>
            <a:ext cx="6757603" cy="7829550"/>
          </a:xfrm>
          <a:prstGeom prst="rect">
            <a:avLst/>
          </a:prstGeom>
        </p:spPr>
        <p:txBody>
          <a:bodyPr anchor="t" rtlCol="false" tIns="0" lIns="0" bIns="0" rIns="0">
            <a:spAutoFit/>
          </a:bodyPr>
          <a:lstStyle/>
          <a:p>
            <a:pPr>
              <a:lnSpc>
                <a:spcPts val="4499"/>
              </a:lnSpc>
            </a:pPr>
            <a:r>
              <a:rPr lang="en-US" sz="2499" spc="124">
                <a:solidFill>
                  <a:srgbClr val="FAF7F2"/>
                </a:solidFill>
                <a:latin typeface="TT Prosto Sans"/>
              </a:rPr>
              <a:t>Fig. 9 plots the similarity analysis results of our collected dataset. Generally, a small amount of methods in carrier are modified in the piggybacked code and the remaining methods are kept identical. In most cases, piggybacked apps also introduce new methods while piggybacked apps remove methods from the original carrier code in only a few cases.</a:t>
            </a:r>
          </a:p>
          <a:p>
            <a:pPr>
              <a:lnSpc>
                <a:spcPts val="4499"/>
              </a:lnSpc>
            </a:pPr>
          </a:p>
          <a:p>
            <a:pPr>
              <a:lnSpc>
                <a:spcPts val="4499"/>
              </a:lnSpc>
            </a:pPr>
          </a:p>
          <a:p>
            <a:pPr>
              <a:lnSpc>
                <a:spcPts val="4499"/>
              </a:lnSpc>
            </a:pPr>
          </a:p>
        </p:txBody>
      </p:sp>
      <p:sp>
        <p:nvSpPr>
          <p:cNvPr name="TextBox 11" id="11"/>
          <p:cNvSpPr txBox="true"/>
          <p:nvPr/>
        </p:nvSpPr>
        <p:spPr>
          <a:xfrm rot="0">
            <a:off x="1384707" y="895350"/>
            <a:ext cx="15518585" cy="8191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DATASET CHARACTERIZATION</a:t>
            </a:r>
          </a:p>
        </p:txBody>
      </p:sp>
    </p:spTree>
  </p:cSld>
  <p:clrMapOvr>
    <a:masterClrMapping/>
  </p:clrMapOvr>
  <p:transition spd="med">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13962689" y="1774779"/>
            <a:ext cx="3996626" cy="7108665"/>
          </a:xfrm>
          <a:custGeom>
            <a:avLst/>
            <a:gdLst/>
            <a:ahLst/>
            <a:cxnLst/>
            <a:rect r="r" b="b" t="t" l="l"/>
            <a:pathLst>
              <a:path h="7108665" w="3996626">
                <a:moveTo>
                  <a:pt x="0" y="0"/>
                </a:moveTo>
                <a:lnTo>
                  <a:pt x="3996626" y="0"/>
                </a:lnTo>
                <a:lnTo>
                  <a:pt x="3996626" y="7108665"/>
                </a:lnTo>
                <a:lnTo>
                  <a:pt x="0" y="7108665"/>
                </a:lnTo>
                <a:lnTo>
                  <a:pt x="0" y="0"/>
                </a:lnTo>
                <a:close/>
              </a:path>
            </a:pathLst>
          </a:custGeom>
          <a:blipFill>
            <a:blip r:embed="rId3"/>
            <a:stretch>
              <a:fillRect l="0" t="0" r="0" b="0"/>
            </a:stretch>
          </a:blipFill>
        </p:spPr>
      </p:sp>
      <p:sp>
        <p:nvSpPr>
          <p:cNvPr name="TextBox 6" id="6"/>
          <p:cNvSpPr txBox="true"/>
          <p:nvPr/>
        </p:nvSpPr>
        <p:spPr>
          <a:xfrm rot="0">
            <a:off x="522487" y="2359344"/>
            <a:ext cx="13305212" cy="5339713"/>
          </a:xfrm>
          <a:prstGeom prst="rect">
            <a:avLst/>
          </a:prstGeom>
        </p:spPr>
        <p:txBody>
          <a:bodyPr anchor="t" rtlCol="false" tIns="0" lIns="0" bIns="0" rIns="0">
            <a:spAutoFit/>
          </a:bodyPr>
          <a:lstStyle/>
          <a:p>
            <a:pPr>
              <a:lnSpc>
                <a:spcPts val="10220"/>
              </a:lnSpc>
            </a:pPr>
            <a:r>
              <a:rPr lang="en-US" sz="7300" spc="1095">
                <a:solidFill>
                  <a:srgbClr val="FAF7F2"/>
                </a:solidFill>
                <a:latin typeface="Horizon"/>
              </a:rPr>
              <a:t>APK, ANDROID AND PIGGYBACKING</a:t>
            </a:r>
          </a:p>
          <a:p>
            <a:pPr>
              <a:lnSpc>
                <a:spcPts val="11200"/>
              </a:lnSpc>
              <a:spcBef>
                <a:spcPct val="0"/>
              </a:spcBef>
            </a:pPr>
          </a:p>
        </p:txBody>
      </p:sp>
    </p:spTree>
  </p:cSld>
  <p:clrMapOvr>
    <a:masterClrMapping/>
  </p:clrMapOvr>
  <p:transition spd="med">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28700" y="3237411"/>
            <a:ext cx="7764033" cy="6802068"/>
            <a:chOff x="0" y="0"/>
            <a:chExt cx="2044848" cy="1791491"/>
          </a:xfrm>
        </p:grpSpPr>
        <p:sp>
          <p:nvSpPr>
            <p:cNvPr name="Freeform 6" id="6"/>
            <p:cNvSpPr/>
            <p:nvPr/>
          </p:nvSpPr>
          <p:spPr>
            <a:xfrm flipH="false" flipV="false" rot="0">
              <a:off x="0" y="0"/>
              <a:ext cx="2044848" cy="1791491"/>
            </a:xfrm>
            <a:custGeom>
              <a:avLst/>
              <a:gdLst/>
              <a:ahLst/>
              <a:cxnLst/>
              <a:rect r="r" b="b" t="t" l="l"/>
              <a:pathLst>
                <a:path h="1791491" w="2044848">
                  <a:moveTo>
                    <a:pt x="64815" y="0"/>
                  </a:moveTo>
                  <a:lnTo>
                    <a:pt x="1980033" y="0"/>
                  </a:lnTo>
                  <a:cubicBezTo>
                    <a:pt x="2015830" y="0"/>
                    <a:pt x="2044848" y="29019"/>
                    <a:pt x="2044848" y="64815"/>
                  </a:cubicBezTo>
                  <a:lnTo>
                    <a:pt x="2044848" y="1726676"/>
                  </a:lnTo>
                  <a:cubicBezTo>
                    <a:pt x="2044848" y="1743866"/>
                    <a:pt x="2038020" y="1760352"/>
                    <a:pt x="2025864" y="1772507"/>
                  </a:cubicBezTo>
                  <a:cubicBezTo>
                    <a:pt x="2013709" y="1784663"/>
                    <a:pt x="1997223" y="1791491"/>
                    <a:pt x="1980033" y="1791491"/>
                  </a:cubicBezTo>
                  <a:lnTo>
                    <a:pt x="64815" y="1791491"/>
                  </a:lnTo>
                  <a:cubicBezTo>
                    <a:pt x="47625" y="1791491"/>
                    <a:pt x="31139" y="1784663"/>
                    <a:pt x="18984" y="1772507"/>
                  </a:cubicBezTo>
                  <a:cubicBezTo>
                    <a:pt x="6829" y="1760352"/>
                    <a:pt x="0" y="1743866"/>
                    <a:pt x="0" y="1726676"/>
                  </a:cubicBezTo>
                  <a:lnTo>
                    <a:pt x="0" y="64815"/>
                  </a:lnTo>
                  <a:cubicBezTo>
                    <a:pt x="0" y="47625"/>
                    <a:pt x="6829" y="31139"/>
                    <a:pt x="18984" y="18984"/>
                  </a:cubicBezTo>
                  <a:cubicBezTo>
                    <a:pt x="31139" y="6829"/>
                    <a:pt x="47625" y="0"/>
                    <a:pt x="64815"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4848" cy="1915316"/>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1493029" y="3425794"/>
            <a:ext cx="6926161" cy="1327150"/>
          </a:xfrm>
          <a:prstGeom prst="rect">
            <a:avLst/>
          </a:prstGeom>
        </p:spPr>
        <p:txBody>
          <a:bodyPr anchor="t" rtlCol="false" tIns="0" lIns="0" bIns="0" rIns="0">
            <a:spAutoFit/>
          </a:bodyPr>
          <a:lstStyle/>
          <a:p>
            <a:pPr>
              <a:lnSpc>
                <a:spcPts val="3499"/>
              </a:lnSpc>
              <a:spcBef>
                <a:spcPct val="0"/>
              </a:spcBef>
            </a:pPr>
            <a:r>
              <a:rPr lang="en-US" sz="2499" spc="374">
                <a:solidFill>
                  <a:srgbClr val="FA110A"/>
                </a:solidFill>
                <a:latin typeface="Horizon"/>
              </a:rPr>
              <a:t>WHICH APP ELEMENTS ARE MANIPULATED BY PIGGYBACKERS?</a:t>
            </a:r>
          </a:p>
        </p:txBody>
      </p:sp>
      <p:sp>
        <p:nvSpPr>
          <p:cNvPr name="TextBox 9" id="9"/>
          <p:cNvSpPr txBox="true"/>
          <p:nvPr/>
        </p:nvSpPr>
        <p:spPr>
          <a:xfrm rot="0">
            <a:off x="1028700" y="152400"/>
            <a:ext cx="16409315"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UNDERSTANDING OF PIGGYBACKING:</a:t>
            </a:r>
          </a:p>
          <a:p>
            <a:pPr algn="ctr">
              <a:lnSpc>
                <a:spcPts val="6299"/>
              </a:lnSpc>
              <a:spcBef>
                <a:spcPct val="0"/>
              </a:spcBef>
            </a:pPr>
            <a:r>
              <a:rPr lang="en-US" sz="4500" spc="675">
                <a:solidFill>
                  <a:srgbClr val="FAF7F2"/>
                </a:solidFill>
                <a:latin typeface="Horizon"/>
              </a:rPr>
              <a:t>DIMENSIONS OF DISSECTION</a:t>
            </a:r>
          </a:p>
        </p:txBody>
      </p:sp>
      <p:sp>
        <p:nvSpPr>
          <p:cNvPr name="TextBox 10" id="10"/>
          <p:cNvSpPr txBox="true"/>
          <p:nvPr/>
        </p:nvSpPr>
        <p:spPr>
          <a:xfrm rot="0">
            <a:off x="1308203" y="4802670"/>
            <a:ext cx="7110988" cy="4930300"/>
          </a:xfrm>
          <a:prstGeom prst="rect">
            <a:avLst/>
          </a:prstGeom>
        </p:spPr>
        <p:txBody>
          <a:bodyPr anchor="t" rtlCol="false" tIns="0" lIns="0" bIns="0" rIns="0">
            <a:spAutoFit/>
          </a:bodyPr>
          <a:lstStyle/>
          <a:p>
            <a:pPr algn="just">
              <a:lnSpc>
                <a:spcPts val="3911"/>
              </a:lnSpc>
            </a:pPr>
            <a:r>
              <a:rPr lang="en-US" sz="2172" spc="108">
                <a:solidFill>
                  <a:srgbClr val="FAF7F2"/>
                </a:solidFill>
                <a:latin typeface="TT Prosto Sans Bold"/>
              </a:rPr>
              <a:t>RQ-01 </a:t>
            </a:r>
            <a:r>
              <a:rPr lang="en-US" sz="2172" spc="108">
                <a:solidFill>
                  <a:srgbClr val="FAF7F2"/>
                </a:solidFill>
                <a:latin typeface="TT Prosto Sans"/>
              </a:rPr>
              <a:t>Are resource files as much concerned by piggybacking operations as app bytecode? </a:t>
            </a:r>
          </a:p>
          <a:p>
            <a:pPr algn="just">
              <a:lnSpc>
                <a:spcPts val="3911"/>
              </a:lnSpc>
            </a:pPr>
            <a:r>
              <a:rPr lang="en-US" sz="2172" spc="108">
                <a:solidFill>
                  <a:srgbClr val="FAF7F2"/>
                </a:solidFill>
                <a:latin typeface="TT Prosto Sans Bold"/>
              </a:rPr>
              <a:t>RQ-02</a:t>
            </a:r>
            <a:r>
              <a:rPr lang="en-US" sz="2172" spc="108">
                <a:solidFill>
                  <a:srgbClr val="FAF7F2"/>
                </a:solidFill>
                <a:latin typeface="TT Prosto Sans"/>
              </a:rPr>
              <a:t> What types of resources are included in the malicious payload? </a:t>
            </a:r>
          </a:p>
          <a:p>
            <a:pPr algn="just">
              <a:lnSpc>
                <a:spcPts val="3911"/>
              </a:lnSpc>
            </a:pPr>
            <a:r>
              <a:rPr lang="en-US" sz="2172" spc="108">
                <a:solidFill>
                  <a:srgbClr val="FAF7F2"/>
                </a:solidFill>
                <a:latin typeface="TT Prosto Sans Bold"/>
              </a:rPr>
              <a:t>RQ-03</a:t>
            </a:r>
            <a:r>
              <a:rPr lang="en-US" sz="2172" spc="108">
                <a:solidFill>
                  <a:srgbClr val="FAF7F2"/>
                </a:solidFill>
                <a:latin typeface="TT Prosto Sans"/>
              </a:rPr>
              <a:t> Are rider code samples redundant across piggybacked apps? </a:t>
            </a:r>
          </a:p>
          <a:p>
            <a:pPr algn="just">
              <a:lnSpc>
                <a:spcPts val="3911"/>
              </a:lnSpc>
            </a:pPr>
            <a:r>
              <a:rPr lang="en-US" sz="2172" spc="108">
                <a:solidFill>
                  <a:srgbClr val="FAF7F2"/>
                </a:solidFill>
                <a:latin typeface="TT Prosto Sans Bold"/>
              </a:rPr>
              <a:t>RQ-04</a:t>
            </a:r>
            <a:r>
              <a:rPr lang="en-US" sz="2172" spc="108">
                <a:solidFill>
                  <a:srgbClr val="FAF7F2"/>
                </a:solidFill>
                <a:latin typeface="TT Prosto Sans"/>
              </a:rPr>
              <a:t> What changes are applied to the Manifest file during piggybacking? </a:t>
            </a:r>
          </a:p>
          <a:p>
            <a:pPr algn="just">
              <a:lnSpc>
                <a:spcPts val="3911"/>
              </a:lnSpc>
            </a:pPr>
            <a:r>
              <a:rPr lang="en-US" sz="2172" spc="108">
                <a:solidFill>
                  <a:srgbClr val="FAF7F2"/>
                </a:solidFill>
                <a:latin typeface="TT Prosto Sans Bold"/>
              </a:rPr>
              <a:t>RQ-05</a:t>
            </a:r>
            <a:r>
              <a:rPr lang="en-US" sz="2172" spc="108">
                <a:solidFill>
                  <a:srgbClr val="FAF7F2"/>
                </a:solidFill>
                <a:latin typeface="TT Prosto Sans"/>
              </a:rPr>
              <a:t> What developer certificates can be found in piggybacked apps?</a:t>
            </a:r>
          </a:p>
        </p:txBody>
      </p:sp>
      <p:grpSp>
        <p:nvGrpSpPr>
          <p:cNvPr name="Group 11" id="11"/>
          <p:cNvGrpSpPr/>
          <p:nvPr/>
        </p:nvGrpSpPr>
        <p:grpSpPr>
          <a:xfrm rot="0">
            <a:off x="9673982" y="3237411"/>
            <a:ext cx="7764033" cy="6802068"/>
            <a:chOff x="0" y="0"/>
            <a:chExt cx="2044848" cy="1791491"/>
          </a:xfrm>
        </p:grpSpPr>
        <p:sp>
          <p:nvSpPr>
            <p:cNvPr name="Freeform 12" id="12"/>
            <p:cNvSpPr/>
            <p:nvPr/>
          </p:nvSpPr>
          <p:spPr>
            <a:xfrm flipH="false" flipV="false" rot="0">
              <a:off x="0" y="0"/>
              <a:ext cx="2044848" cy="1791491"/>
            </a:xfrm>
            <a:custGeom>
              <a:avLst/>
              <a:gdLst/>
              <a:ahLst/>
              <a:cxnLst/>
              <a:rect r="r" b="b" t="t" l="l"/>
              <a:pathLst>
                <a:path h="1791491" w="2044848">
                  <a:moveTo>
                    <a:pt x="64815" y="0"/>
                  </a:moveTo>
                  <a:lnTo>
                    <a:pt x="1980033" y="0"/>
                  </a:lnTo>
                  <a:cubicBezTo>
                    <a:pt x="2015830" y="0"/>
                    <a:pt x="2044848" y="29019"/>
                    <a:pt x="2044848" y="64815"/>
                  </a:cubicBezTo>
                  <a:lnTo>
                    <a:pt x="2044848" y="1726676"/>
                  </a:lnTo>
                  <a:cubicBezTo>
                    <a:pt x="2044848" y="1743866"/>
                    <a:pt x="2038020" y="1760352"/>
                    <a:pt x="2025864" y="1772507"/>
                  </a:cubicBezTo>
                  <a:cubicBezTo>
                    <a:pt x="2013709" y="1784663"/>
                    <a:pt x="1997223" y="1791491"/>
                    <a:pt x="1980033" y="1791491"/>
                  </a:cubicBezTo>
                  <a:lnTo>
                    <a:pt x="64815" y="1791491"/>
                  </a:lnTo>
                  <a:cubicBezTo>
                    <a:pt x="47625" y="1791491"/>
                    <a:pt x="31139" y="1784663"/>
                    <a:pt x="18984" y="1772507"/>
                  </a:cubicBezTo>
                  <a:cubicBezTo>
                    <a:pt x="6829" y="1760352"/>
                    <a:pt x="0" y="1743866"/>
                    <a:pt x="0" y="1726676"/>
                  </a:cubicBezTo>
                  <a:lnTo>
                    <a:pt x="0" y="64815"/>
                  </a:lnTo>
                  <a:cubicBezTo>
                    <a:pt x="0" y="47625"/>
                    <a:pt x="6829" y="31139"/>
                    <a:pt x="18984" y="18984"/>
                  </a:cubicBezTo>
                  <a:cubicBezTo>
                    <a:pt x="31139" y="6829"/>
                    <a:pt x="47625" y="0"/>
                    <a:pt x="64815" y="0"/>
                  </a:cubicBezTo>
                  <a:close/>
                </a:path>
              </a:pathLst>
            </a:custGeom>
            <a:solidFill>
              <a:srgbClr val="000000">
                <a:alpha val="0"/>
              </a:srgbClr>
            </a:solidFill>
            <a:ln w="28575" cap="rnd">
              <a:solidFill>
                <a:srgbClr val="FAF7F2"/>
              </a:solidFill>
              <a:prstDash val="solid"/>
              <a:round/>
            </a:ln>
          </p:spPr>
        </p:sp>
        <p:sp>
          <p:nvSpPr>
            <p:cNvPr name="TextBox 13" id="13"/>
            <p:cNvSpPr txBox="true"/>
            <p:nvPr/>
          </p:nvSpPr>
          <p:spPr>
            <a:xfrm>
              <a:off x="0" y="-123825"/>
              <a:ext cx="2044848" cy="1915316"/>
            </a:xfrm>
            <a:prstGeom prst="rect">
              <a:avLst/>
            </a:prstGeom>
          </p:spPr>
          <p:txBody>
            <a:bodyPr anchor="ctr" rtlCol="false" tIns="50800" lIns="50800" bIns="50800" rIns="50800"/>
            <a:lstStyle/>
            <a:p>
              <a:pPr algn="ctr">
                <a:lnSpc>
                  <a:spcPts val="3150"/>
                </a:lnSpc>
              </a:pPr>
            </a:p>
          </p:txBody>
        </p:sp>
      </p:grpSp>
      <p:sp>
        <p:nvSpPr>
          <p:cNvPr name="TextBox 14" id="14"/>
          <p:cNvSpPr txBox="true"/>
          <p:nvPr/>
        </p:nvSpPr>
        <p:spPr>
          <a:xfrm rot="0">
            <a:off x="9925417" y="3606558"/>
            <a:ext cx="7333883" cy="5920900"/>
          </a:xfrm>
          <a:prstGeom prst="rect">
            <a:avLst/>
          </a:prstGeom>
        </p:spPr>
        <p:txBody>
          <a:bodyPr anchor="t" rtlCol="false" tIns="0" lIns="0" bIns="0" rIns="0">
            <a:spAutoFit/>
          </a:bodyPr>
          <a:lstStyle/>
          <a:p>
            <a:pPr algn="just">
              <a:lnSpc>
                <a:spcPts val="3911"/>
              </a:lnSpc>
            </a:pPr>
            <a:r>
              <a:rPr lang="en-US" sz="2172" spc="108">
                <a:solidFill>
                  <a:srgbClr val="FAF7F2"/>
                </a:solidFill>
                <a:latin typeface="TT Prosto Sans"/>
              </a:rPr>
              <a:t>An Android application package comprises a classes.dex file containing the main code for app functionality. In addition to code, the APK file includes icons, background images, layout description XML files, and various resource files like library Jar files. Malware writers prioritize image and layout resources to maintain the desired appearance. The Manifest file specifies launcher activity and component lists, crucial for piggybacking to ensure transparent installation on user devices and seamless triggering of malicious code.</a:t>
            </a:r>
          </a:p>
        </p:txBody>
      </p:sp>
    </p:spTree>
  </p:cSld>
  <p:clrMapOvr>
    <a:masterClrMapping/>
  </p:clrMapOvr>
  <p:transition spd="med">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28700" y="3237411"/>
            <a:ext cx="7764033" cy="6802068"/>
            <a:chOff x="0" y="0"/>
            <a:chExt cx="2044848" cy="1791491"/>
          </a:xfrm>
        </p:grpSpPr>
        <p:sp>
          <p:nvSpPr>
            <p:cNvPr name="Freeform 6" id="6"/>
            <p:cNvSpPr/>
            <p:nvPr/>
          </p:nvSpPr>
          <p:spPr>
            <a:xfrm flipH="false" flipV="false" rot="0">
              <a:off x="0" y="0"/>
              <a:ext cx="2044848" cy="1791491"/>
            </a:xfrm>
            <a:custGeom>
              <a:avLst/>
              <a:gdLst/>
              <a:ahLst/>
              <a:cxnLst/>
              <a:rect r="r" b="b" t="t" l="l"/>
              <a:pathLst>
                <a:path h="1791491" w="2044848">
                  <a:moveTo>
                    <a:pt x="64815" y="0"/>
                  </a:moveTo>
                  <a:lnTo>
                    <a:pt x="1980033" y="0"/>
                  </a:lnTo>
                  <a:cubicBezTo>
                    <a:pt x="2015830" y="0"/>
                    <a:pt x="2044848" y="29019"/>
                    <a:pt x="2044848" y="64815"/>
                  </a:cubicBezTo>
                  <a:lnTo>
                    <a:pt x="2044848" y="1726676"/>
                  </a:lnTo>
                  <a:cubicBezTo>
                    <a:pt x="2044848" y="1743866"/>
                    <a:pt x="2038020" y="1760352"/>
                    <a:pt x="2025864" y="1772507"/>
                  </a:cubicBezTo>
                  <a:cubicBezTo>
                    <a:pt x="2013709" y="1784663"/>
                    <a:pt x="1997223" y="1791491"/>
                    <a:pt x="1980033" y="1791491"/>
                  </a:cubicBezTo>
                  <a:lnTo>
                    <a:pt x="64815" y="1791491"/>
                  </a:lnTo>
                  <a:cubicBezTo>
                    <a:pt x="47625" y="1791491"/>
                    <a:pt x="31139" y="1784663"/>
                    <a:pt x="18984" y="1772507"/>
                  </a:cubicBezTo>
                  <a:cubicBezTo>
                    <a:pt x="6829" y="1760352"/>
                    <a:pt x="0" y="1743866"/>
                    <a:pt x="0" y="1726676"/>
                  </a:cubicBezTo>
                  <a:lnTo>
                    <a:pt x="0" y="64815"/>
                  </a:lnTo>
                  <a:cubicBezTo>
                    <a:pt x="0" y="47625"/>
                    <a:pt x="6829" y="31139"/>
                    <a:pt x="18984" y="18984"/>
                  </a:cubicBezTo>
                  <a:cubicBezTo>
                    <a:pt x="31139" y="6829"/>
                    <a:pt x="47625" y="0"/>
                    <a:pt x="64815"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4848" cy="1915316"/>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1028700" y="152400"/>
            <a:ext cx="16409315"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UNDERSTANDING OF PIGGYBACKING:</a:t>
            </a:r>
          </a:p>
          <a:p>
            <a:pPr algn="ctr">
              <a:lnSpc>
                <a:spcPts val="6299"/>
              </a:lnSpc>
              <a:spcBef>
                <a:spcPct val="0"/>
              </a:spcBef>
            </a:pPr>
            <a:r>
              <a:rPr lang="en-US" sz="4500" spc="675">
                <a:solidFill>
                  <a:srgbClr val="FAF7F2"/>
                </a:solidFill>
                <a:latin typeface="Horizon"/>
              </a:rPr>
              <a:t>DIMENSIONS OF DISSECTION</a:t>
            </a:r>
          </a:p>
        </p:txBody>
      </p:sp>
      <p:sp>
        <p:nvSpPr>
          <p:cNvPr name="TextBox 9" id="9"/>
          <p:cNvSpPr txBox="true"/>
          <p:nvPr/>
        </p:nvSpPr>
        <p:spPr>
          <a:xfrm rot="0">
            <a:off x="1363118" y="3398560"/>
            <a:ext cx="7095196" cy="6020004"/>
          </a:xfrm>
          <a:prstGeom prst="rect">
            <a:avLst/>
          </a:prstGeom>
        </p:spPr>
        <p:txBody>
          <a:bodyPr anchor="t" rtlCol="false" tIns="0" lIns="0" bIns="0" rIns="0">
            <a:spAutoFit/>
          </a:bodyPr>
          <a:lstStyle/>
          <a:p>
            <a:pPr>
              <a:lnSpc>
                <a:spcPts val="2825"/>
              </a:lnSpc>
            </a:pPr>
            <a:r>
              <a:rPr lang="en-US" sz="1569" spc="78">
                <a:solidFill>
                  <a:srgbClr val="FAF7F2"/>
                </a:solidFill>
                <a:latin typeface="TT Prosto Sans"/>
              </a:rPr>
              <a:t>Android apps consist of four main components: </a:t>
            </a:r>
          </a:p>
          <a:p>
            <a:pPr>
              <a:lnSpc>
                <a:spcPts val="2825"/>
              </a:lnSpc>
            </a:pPr>
            <a:r>
              <a:rPr lang="en-US" sz="1569" spc="78">
                <a:solidFill>
                  <a:srgbClr val="FAF7F2"/>
                </a:solidFill>
                <a:latin typeface="TT Prosto Sans"/>
              </a:rPr>
              <a:t>1) Activity: Represents the visible part of Android apps.</a:t>
            </a:r>
          </a:p>
          <a:p>
            <a:pPr>
              <a:lnSpc>
                <a:spcPts val="2825"/>
              </a:lnSpc>
            </a:pPr>
            <a:r>
              <a:rPr lang="en-US" sz="1569" spc="78">
                <a:solidFill>
                  <a:srgbClr val="FAF7F2"/>
                </a:solidFill>
                <a:latin typeface="TT Prosto Sans"/>
              </a:rPr>
              <a:t>2) Service: Executes tasks in the background.</a:t>
            </a:r>
          </a:p>
          <a:p>
            <a:pPr>
              <a:lnSpc>
                <a:spcPts val="2825"/>
              </a:lnSpc>
            </a:pPr>
            <a:r>
              <a:rPr lang="en-US" sz="1569" spc="78">
                <a:solidFill>
                  <a:srgbClr val="FAF7F2"/>
                </a:solidFill>
                <a:latin typeface="TT Prosto Sans"/>
              </a:rPr>
              <a:t>3) Broadcast Receiver: Waits for user-specific or system events.</a:t>
            </a:r>
          </a:p>
          <a:p>
            <a:pPr>
              <a:lnSpc>
                <a:spcPts val="2825"/>
              </a:lnSpc>
            </a:pPr>
            <a:r>
              <a:rPr lang="en-US" sz="1569" spc="78">
                <a:solidFill>
                  <a:srgbClr val="FAF7F2"/>
                </a:solidFill>
                <a:latin typeface="TT Prosto Sans"/>
              </a:rPr>
              <a:t>4) Content Provider: Provides structural data access.</a:t>
            </a:r>
          </a:p>
          <a:p>
            <a:pPr>
              <a:lnSpc>
                <a:spcPts val="2825"/>
              </a:lnSpc>
            </a:pPr>
          </a:p>
          <a:p>
            <a:pPr>
              <a:lnSpc>
                <a:spcPts val="2825"/>
              </a:lnSpc>
            </a:pPr>
            <a:r>
              <a:rPr lang="en-US" sz="1569" spc="78">
                <a:solidFill>
                  <a:srgbClr val="FAF7F2"/>
                </a:solidFill>
                <a:latin typeface="TT Prosto Sans"/>
              </a:rPr>
              <a:t>The significance of these components varies for spreading malicious payloads. Components use Intents for information exchange. When the Android OS resolves an implicit intent, it looks for registered components with Intent filters matching the intent action. Intent filters declare app capabilities, and piggybacked apps may introduce new capabilities to deceive users into triggering malicious behavior. Additionally, every Android app needs permissions to access sensitive resources, and if the malicious code interacts with more sensitive resources than the original app, new permissions must be requested in the Manifest file.</a:t>
            </a:r>
          </a:p>
        </p:txBody>
      </p:sp>
      <p:grpSp>
        <p:nvGrpSpPr>
          <p:cNvPr name="Group 10" id="10"/>
          <p:cNvGrpSpPr/>
          <p:nvPr/>
        </p:nvGrpSpPr>
        <p:grpSpPr>
          <a:xfrm rot="0">
            <a:off x="9673982" y="3237411"/>
            <a:ext cx="7764033" cy="6802068"/>
            <a:chOff x="0" y="0"/>
            <a:chExt cx="2044848" cy="1791491"/>
          </a:xfrm>
        </p:grpSpPr>
        <p:sp>
          <p:nvSpPr>
            <p:cNvPr name="Freeform 11" id="11"/>
            <p:cNvSpPr/>
            <p:nvPr/>
          </p:nvSpPr>
          <p:spPr>
            <a:xfrm flipH="false" flipV="false" rot="0">
              <a:off x="0" y="0"/>
              <a:ext cx="2044848" cy="1791491"/>
            </a:xfrm>
            <a:custGeom>
              <a:avLst/>
              <a:gdLst/>
              <a:ahLst/>
              <a:cxnLst/>
              <a:rect r="r" b="b" t="t" l="l"/>
              <a:pathLst>
                <a:path h="1791491" w="2044848">
                  <a:moveTo>
                    <a:pt x="64815" y="0"/>
                  </a:moveTo>
                  <a:lnTo>
                    <a:pt x="1980033" y="0"/>
                  </a:lnTo>
                  <a:cubicBezTo>
                    <a:pt x="2015830" y="0"/>
                    <a:pt x="2044848" y="29019"/>
                    <a:pt x="2044848" y="64815"/>
                  </a:cubicBezTo>
                  <a:lnTo>
                    <a:pt x="2044848" y="1726676"/>
                  </a:lnTo>
                  <a:cubicBezTo>
                    <a:pt x="2044848" y="1743866"/>
                    <a:pt x="2038020" y="1760352"/>
                    <a:pt x="2025864" y="1772507"/>
                  </a:cubicBezTo>
                  <a:cubicBezTo>
                    <a:pt x="2013709" y="1784663"/>
                    <a:pt x="1997223" y="1791491"/>
                    <a:pt x="1980033" y="1791491"/>
                  </a:cubicBezTo>
                  <a:lnTo>
                    <a:pt x="64815" y="1791491"/>
                  </a:lnTo>
                  <a:cubicBezTo>
                    <a:pt x="47625" y="1791491"/>
                    <a:pt x="31139" y="1784663"/>
                    <a:pt x="18984" y="1772507"/>
                  </a:cubicBezTo>
                  <a:cubicBezTo>
                    <a:pt x="6829" y="1760352"/>
                    <a:pt x="0" y="1743866"/>
                    <a:pt x="0" y="1726676"/>
                  </a:cubicBezTo>
                  <a:lnTo>
                    <a:pt x="0" y="64815"/>
                  </a:lnTo>
                  <a:cubicBezTo>
                    <a:pt x="0" y="47625"/>
                    <a:pt x="6829" y="31139"/>
                    <a:pt x="18984" y="18984"/>
                  </a:cubicBezTo>
                  <a:cubicBezTo>
                    <a:pt x="31139" y="6829"/>
                    <a:pt x="47625" y="0"/>
                    <a:pt x="64815" y="0"/>
                  </a:cubicBezTo>
                  <a:close/>
                </a:path>
              </a:pathLst>
            </a:custGeom>
            <a:solidFill>
              <a:srgbClr val="000000">
                <a:alpha val="0"/>
              </a:srgbClr>
            </a:solidFill>
            <a:ln w="28575" cap="rnd">
              <a:solidFill>
                <a:srgbClr val="FAF7F2"/>
              </a:solidFill>
              <a:prstDash val="solid"/>
              <a:round/>
            </a:ln>
          </p:spPr>
        </p:sp>
        <p:sp>
          <p:nvSpPr>
            <p:cNvPr name="TextBox 12" id="12"/>
            <p:cNvSpPr txBox="true"/>
            <p:nvPr/>
          </p:nvSpPr>
          <p:spPr>
            <a:xfrm>
              <a:off x="0" y="-123825"/>
              <a:ext cx="2044848" cy="1915316"/>
            </a:xfrm>
            <a:prstGeom prst="rect">
              <a:avLst/>
            </a:prstGeom>
          </p:spPr>
          <p:txBody>
            <a:bodyPr anchor="ctr" rtlCol="false" tIns="50800" lIns="50800" bIns="50800" rIns="50800"/>
            <a:lstStyle/>
            <a:p>
              <a:pPr algn="ctr">
                <a:lnSpc>
                  <a:spcPts val="3150"/>
                </a:lnSpc>
              </a:pPr>
            </a:p>
          </p:txBody>
        </p:sp>
      </p:grpSp>
      <p:sp>
        <p:nvSpPr>
          <p:cNvPr name="TextBox 13" id="13"/>
          <p:cNvSpPr txBox="true"/>
          <p:nvPr/>
        </p:nvSpPr>
        <p:spPr>
          <a:xfrm rot="0">
            <a:off x="10092918" y="3425794"/>
            <a:ext cx="7345097" cy="1327150"/>
          </a:xfrm>
          <a:prstGeom prst="rect">
            <a:avLst/>
          </a:prstGeom>
        </p:spPr>
        <p:txBody>
          <a:bodyPr anchor="t" rtlCol="false" tIns="0" lIns="0" bIns="0" rIns="0">
            <a:spAutoFit/>
          </a:bodyPr>
          <a:lstStyle/>
          <a:p>
            <a:pPr>
              <a:lnSpc>
                <a:spcPts val="3499"/>
              </a:lnSpc>
              <a:spcBef>
                <a:spcPct val="0"/>
              </a:spcBef>
            </a:pPr>
            <a:r>
              <a:rPr lang="en-US" sz="2499" spc="374">
                <a:solidFill>
                  <a:srgbClr val="FA110A"/>
                </a:solidFill>
                <a:latin typeface="Horizon"/>
              </a:rPr>
              <a:t>HOW APP FUNCTIONALITY AND BEHAVIOUR ARE IMPACTED?</a:t>
            </a:r>
          </a:p>
        </p:txBody>
      </p:sp>
      <p:sp>
        <p:nvSpPr>
          <p:cNvPr name="TextBox 14" id="14"/>
          <p:cNvSpPr txBox="true"/>
          <p:nvPr/>
        </p:nvSpPr>
        <p:spPr>
          <a:xfrm rot="0">
            <a:off x="9925417" y="4802670"/>
            <a:ext cx="7333883" cy="4930300"/>
          </a:xfrm>
          <a:prstGeom prst="rect">
            <a:avLst/>
          </a:prstGeom>
        </p:spPr>
        <p:txBody>
          <a:bodyPr anchor="t" rtlCol="false" tIns="0" lIns="0" bIns="0" rIns="0">
            <a:spAutoFit/>
          </a:bodyPr>
          <a:lstStyle/>
          <a:p>
            <a:pPr algn="just">
              <a:lnSpc>
                <a:spcPts val="3911"/>
              </a:lnSpc>
            </a:pPr>
            <a:r>
              <a:rPr lang="en-US" sz="2172" spc="108">
                <a:solidFill>
                  <a:srgbClr val="FAF7F2"/>
                </a:solidFill>
                <a:latin typeface="TT Prosto Sans Bold"/>
              </a:rPr>
              <a:t>RQ-06</a:t>
            </a:r>
            <a:r>
              <a:rPr lang="en-US" sz="2172" spc="108">
                <a:solidFill>
                  <a:srgbClr val="FAF7F2"/>
                </a:solidFill>
                <a:latin typeface="TT Prosto Sans"/>
              </a:rPr>
              <a:t> Does the malicious payload require extrapermissions to execute? </a:t>
            </a:r>
          </a:p>
          <a:p>
            <a:pPr algn="just">
              <a:lnSpc>
                <a:spcPts val="3911"/>
              </a:lnSpc>
            </a:pPr>
            <a:r>
              <a:rPr lang="en-US" sz="2172" spc="108">
                <a:solidFill>
                  <a:srgbClr val="FAF7F2"/>
                </a:solidFill>
                <a:latin typeface="TT Prosto Sans Bold"/>
              </a:rPr>
              <a:t>RQ-07</a:t>
            </a:r>
            <a:r>
              <a:rPr lang="en-US" sz="2172" spc="108">
                <a:solidFill>
                  <a:srgbClr val="FAF7F2"/>
                </a:solidFill>
                <a:latin typeface="TT Prosto Sans"/>
              </a:rPr>
              <a:t> Which types of components are more manipulated in piggybacking? </a:t>
            </a:r>
          </a:p>
          <a:p>
            <a:pPr algn="just">
              <a:lnSpc>
                <a:spcPts val="3911"/>
              </a:lnSpc>
            </a:pPr>
            <a:r>
              <a:rPr lang="en-US" sz="2172" spc="108">
                <a:solidFill>
                  <a:srgbClr val="FAF7F2"/>
                </a:solidFill>
                <a:latin typeface="TT Prosto Sans Bold"/>
              </a:rPr>
              <a:t>RQ-08</a:t>
            </a:r>
            <a:r>
              <a:rPr lang="en-US" sz="2172" spc="108">
                <a:solidFill>
                  <a:srgbClr val="FAF7F2"/>
                </a:solidFill>
                <a:latin typeface="TT Prosto Sans"/>
              </a:rPr>
              <a:t> Is piggybacking always performed manually for every target popular app? </a:t>
            </a:r>
          </a:p>
          <a:p>
            <a:pPr algn="just">
              <a:lnSpc>
                <a:spcPts val="3911"/>
              </a:lnSpc>
            </a:pPr>
            <a:r>
              <a:rPr lang="en-US" sz="2172" spc="108">
                <a:solidFill>
                  <a:srgbClr val="FAF7F2"/>
                </a:solidFill>
                <a:latin typeface="TT Prosto Sans Bold"/>
              </a:rPr>
              <a:t>RQ-09</a:t>
            </a:r>
            <a:r>
              <a:rPr lang="en-US" sz="2172" spc="108">
                <a:solidFill>
                  <a:srgbClr val="FAF7F2"/>
                </a:solidFill>
                <a:latin typeface="TT Prosto Sans"/>
              </a:rPr>
              <a:t> What kind of actions, encoded in Intents, are created by piggybacked rider code? </a:t>
            </a:r>
          </a:p>
          <a:p>
            <a:pPr algn="just">
              <a:lnSpc>
                <a:spcPts val="3911"/>
              </a:lnSpc>
            </a:pPr>
            <a:r>
              <a:rPr lang="en-US" sz="2172" spc="108">
                <a:solidFill>
                  <a:srgbClr val="FAF7F2"/>
                </a:solidFill>
                <a:latin typeface="TT Prosto Sans Bold"/>
              </a:rPr>
              <a:t>RQ-10 </a:t>
            </a:r>
            <a:r>
              <a:rPr lang="en-US" sz="2172" spc="108">
                <a:solidFill>
                  <a:srgbClr val="FAF7F2"/>
                </a:solidFill>
                <a:latin typeface="TT Prosto Sans"/>
              </a:rPr>
              <a:t>Are there new sensitive data leaks performed for the piggybacking needs?</a:t>
            </a:r>
          </a:p>
        </p:txBody>
      </p:sp>
    </p:spTree>
  </p:cSld>
  <p:clrMapOvr>
    <a:masterClrMapping/>
  </p:clrMapOvr>
  <p:transition spd="med">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28700" y="3237411"/>
            <a:ext cx="7764033" cy="6802068"/>
            <a:chOff x="0" y="0"/>
            <a:chExt cx="2044848" cy="1791491"/>
          </a:xfrm>
        </p:grpSpPr>
        <p:sp>
          <p:nvSpPr>
            <p:cNvPr name="Freeform 6" id="6"/>
            <p:cNvSpPr/>
            <p:nvPr/>
          </p:nvSpPr>
          <p:spPr>
            <a:xfrm flipH="false" flipV="false" rot="0">
              <a:off x="0" y="0"/>
              <a:ext cx="2044848" cy="1791491"/>
            </a:xfrm>
            <a:custGeom>
              <a:avLst/>
              <a:gdLst/>
              <a:ahLst/>
              <a:cxnLst/>
              <a:rect r="r" b="b" t="t" l="l"/>
              <a:pathLst>
                <a:path h="1791491" w="2044848">
                  <a:moveTo>
                    <a:pt x="64815" y="0"/>
                  </a:moveTo>
                  <a:lnTo>
                    <a:pt x="1980033" y="0"/>
                  </a:lnTo>
                  <a:cubicBezTo>
                    <a:pt x="2015830" y="0"/>
                    <a:pt x="2044848" y="29019"/>
                    <a:pt x="2044848" y="64815"/>
                  </a:cubicBezTo>
                  <a:lnTo>
                    <a:pt x="2044848" y="1726676"/>
                  </a:lnTo>
                  <a:cubicBezTo>
                    <a:pt x="2044848" y="1743866"/>
                    <a:pt x="2038020" y="1760352"/>
                    <a:pt x="2025864" y="1772507"/>
                  </a:cubicBezTo>
                  <a:cubicBezTo>
                    <a:pt x="2013709" y="1784663"/>
                    <a:pt x="1997223" y="1791491"/>
                    <a:pt x="1980033" y="1791491"/>
                  </a:cubicBezTo>
                  <a:lnTo>
                    <a:pt x="64815" y="1791491"/>
                  </a:lnTo>
                  <a:cubicBezTo>
                    <a:pt x="47625" y="1791491"/>
                    <a:pt x="31139" y="1784663"/>
                    <a:pt x="18984" y="1772507"/>
                  </a:cubicBezTo>
                  <a:cubicBezTo>
                    <a:pt x="6829" y="1760352"/>
                    <a:pt x="0" y="1743866"/>
                    <a:pt x="0" y="1726676"/>
                  </a:cubicBezTo>
                  <a:lnTo>
                    <a:pt x="0" y="64815"/>
                  </a:lnTo>
                  <a:cubicBezTo>
                    <a:pt x="0" y="47625"/>
                    <a:pt x="6829" y="31139"/>
                    <a:pt x="18984" y="18984"/>
                  </a:cubicBezTo>
                  <a:cubicBezTo>
                    <a:pt x="31139" y="6829"/>
                    <a:pt x="47625" y="0"/>
                    <a:pt x="64815"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4848" cy="1915316"/>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1493029" y="3425794"/>
            <a:ext cx="6926161" cy="1327150"/>
          </a:xfrm>
          <a:prstGeom prst="rect">
            <a:avLst/>
          </a:prstGeom>
        </p:spPr>
        <p:txBody>
          <a:bodyPr anchor="t" rtlCol="false" tIns="0" lIns="0" bIns="0" rIns="0">
            <a:spAutoFit/>
          </a:bodyPr>
          <a:lstStyle/>
          <a:p>
            <a:pPr>
              <a:lnSpc>
                <a:spcPts val="3499"/>
              </a:lnSpc>
              <a:spcBef>
                <a:spcPct val="0"/>
              </a:spcBef>
            </a:pPr>
            <a:r>
              <a:rPr lang="en-US" sz="2499" spc="374">
                <a:solidFill>
                  <a:srgbClr val="FA110A"/>
                </a:solidFill>
                <a:latin typeface="Horizon"/>
              </a:rPr>
              <a:t>WHERE MALICIOUS CODE IS HOOKED INTO BENIGN APPS?</a:t>
            </a:r>
          </a:p>
        </p:txBody>
      </p:sp>
      <p:sp>
        <p:nvSpPr>
          <p:cNvPr name="TextBox 9" id="9"/>
          <p:cNvSpPr txBox="true"/>
          <p:nvPr/>
        </p:nvSpPr>
        <p:spPr>
          <a:xfrm rot="0">
            <a:off x="1028700" y="152400"/>
            <a:ext cx="16409315"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UNDERSTANDING OF PIGGYBACKING:</a:t>
            </a:r>
          </a:p>
          <a:p>
            <a:pPr algn="ctr">
              <a:lnSpc>
                <a:spcPts val="6299"/>
              </a:lnSpc>
              <a:spcBef>
                <a:spcPct val="0"/>
              </a:spcBef>
            </a:pPr>
            <a:r>
              <a:rPr lang="en-US" sz="4500" spc="675">
                <a:solidFill>
                  <a:srgbClr val="FAF7F2"/>
                </a:solidFill>
                <a:latin typeface="Horizon"/>
              </a:rPr>
              <a:t>DIMENSIONS OF DISSECTION</a:t>
            </a:r>
          </a:p>
        </p:txBody>
      </p:sp>
      <p:sp>
        <p:nvSpPr>
          <p:cNvPr name="TextBox 10" id="10"/>
          <p:cNvSpPr txBox="true"/>
          <p:nvPr/>
        </p:nvSpPr>
        <p:spPr>
          <a:xfrm rot="0">
            <a:off x="1308203" y="4802670"/>
            <a:ext cx="7110988" cy="4435000"/>
          </a:xfrm>
          <a:prstGeom prst="rect">
            <a:avLst/>
          </a:prstGeom>
        </p:spPr>
        <p:txBody>
          <a:bodyPr anchor="t" rtlCol="false" tIns="0" lIns="0" bIns="0" rIns="0">
            <a:spAutoFit/>
          </a:bodyPr>
          <a:lstStyle/>
          <a:p>
            <a:pPr algn="just">
              <a:lnSpc>
                <a:spcPts val="3911"/>
              </a:lnSpc>
            </a:pPr>
            <a:r>
              <a:rPr lang="en-US" sz="2172" spc="108">
                <a:solidFill>
                  <a:srgbClr val="FAF7F2"/>
                </a:solidFill>
                <a:latin typeface="TT Prosto Sans Bold"/>
              </a:rPr>
              <a:t>RQ-11 </a:t>
            </a:r>
            <a:r>
              <a:rPr lang="en-US" sz="2172" spc="108">
                <a:solidFill>
                  <a:srgbClr val="FAF7F2"/>
                </a:solidFill>
                <a:latin typeface="TT Prosto Sans"/>
              </a:rPr>
              <a:t>Is the injected rider code complex? </a:t>
            </a:r>
          </a:p>
          <a:p>
            <a:pPr algn="just">
              <a:lnSpc>
                <a:spcPts val="3911"/>
              </a:lnSpc>
            </a:pPr>
            <a:r>
              <a:rPr lang="en-US" sz="2172" spc="108">
                <a:solidFill>
                  <a:srgbClr val="FAF7F2"/>
                </a:solidFill>
                <a:latin typeface="TT Prosto Sans Bold"/>
              </a:rPr>
              <a:t>RQ-12</a:t>
            </a:r>
            <a:r>
              <a:rPr lang="en-US" sz="2172" spc="108">
                <a:solidFill>
                  <a:srgbClr val="FAF7F2"/>
                </a:solidFill>
                <a:latin typeface="TT Prosto Sans"/>
              </a:rPr>
              <a:t> Is the piggybacking rider code limited to the statically accessible code? </a:t>
            </a:r>
          </a:p>
          <a:p>
            <a:pPr algn="just">
              <a:lnSpc>
                <a:spcPts val="3911"/>
              </a:lnSpc>
            </a:pPr>
            <a:r>
              <a:rPr lang="en-US" sz="2172" spc="108">
                <a:solidFill>
                  <a:srgbClr val="FAF7F2"/>
                </a:solidFill>
                <a:latin typeface="TT Prosto Sans Bold"/>
              </a:rPr>
              <a:t>RQ-13</a:t>
            </a:r>
            <a:r>
              <a:rPr lang="en-US" sz="2172" spc="108">
                <a:solidFill>
                  <a:srgbClr val="FAF7F2"/>
                </a:solidFill>
                <a:latin typeface="TT Prosto Sans"/>
              </a:rPr>
              <a:t> How tightly is the rider code integrated with the carrier code? </a:t>
            </a:r>
          </a:p>
          <a:p>
            <a:pPr algn="just">
              <a:lnSpc>
                <a:spcPts val="3911"/>
              </a:lnSpc>
            </a:pPr>
            <a:r>
              <a:rPr lang="en-US" sz="2172" spc="108">
                <a:solidFill>
                  <a:srgbClr val="FAF7F2"/>
                </a:solidFill>
                <a:latin typeface="TT Prosto Sans Bold"/>
              </a:rPr>
              <a:t>RQ-14</a:t>
            </a:r>
            <a:r>
              <a:rPr lang="en-US" sz="2172" spc="108">
                <a:solidFill>
                  <a:srgbClr val="FAF7F2"/>
                </a:solidFill>
                <a:latin typeface="TT Prosto Sans"/>
              </a:rPr>
              <a:t> Are hook code samples specific to each piggybacked app? </a:t>
            </a:r>
          </a:p>
          <a:p>
            <a:pPr algn="just">
              <a:lnSpc>
                <a:spcPts val="3911"/>
              </a:lnSpc>
            </a:pPr>
            <a:r>
              <a:rPr lang="en-US" sz="2172" spc="108">
                <a:solidFill>
                  <a:srgbClr val="FAF7F2"/>
                </a:solidFill>
                <a:latin typeface="TT Prosto Sans Bold"/>
              </a:rPr>
              <a:t>RQ-15</a:t>
            </a:r>
            <a:r>
              <a:rPr lang="en-US" sz="2172" spc="108">
                <a:solidFill>
                  <a:srgbClr val="FAF7F2"/>
                </a:solidFill>
                <a:latin typeface="TT Prosto Sans"/>
              </a:rPr>
              <a:t> What families of malware are spread via piggybacking?</a:t>
            </a:r>
          </a:p>
        </p:txBody>
      </p:sp>
      <p:grpSp>
        <p:nvGrpSpPr>
          <p:cNvPr name="Group 11" id="11"/>
          <p:cNvGrpSpPr/>
          <p:nvPr/>
        </p:nvGrpSpPr>
        <p:grpSpPr>
          <a:xfrm rot="0">
            <a:off x="9673982" y="3237411"/>
            <a:ext cx="7764033" cy="6802068"/>
            <a:chOff x="0" y="0"/>
            <a:chExt cx="2044848" cy="1791491"/>
          </a:xfrm>
        </p:grpSpPr>
        <p:sp>
          <p:nvSpPr>
            <p:cNvPr name="Freeform 12" id="12"/>
            <p:cNvSpPr/>
            <p:nvPr/>
          </p:nvSpPr>
          <p:spPr>
            <a:xfrm flipH="false" flipV="false" rot="0">
              <a:off x="0" y="0"/>
              <a:ext cx="2044848" cy="1791491"/>
            </a:xfrm>
            <a:custGeom>
              <a:avLst/>
              <a:gdLst/>
              <a:ahLst/>
              <a:cxnLst/>
              <a:rect r="r" b="b" t="t" l="l"/>
              <a:pathLst>
                <a:path h="1791491" w="2044848">
                  <a:moveTo>
                    <a:pt x="64815" y="0"/>
                  </a:moveTo>
                  <a:lnTo>
                    <a:pt x="1980033" y="0"/>
                  </a:lnTo>
                  <a:cubicBezTo>
                    <a:pt x="2015830" y="0"/>
                    <a:pt x="2044848" y="29019"/>
                    <a:pt x="2044848" y="64815"/>
                  </a:cubicBezTo>
                  <a:lnTo>
                    <a:pt x="2044848" y="1726676"/>
                  </a:lnTo>
                  <a:cubicBezTo>
                    <a:pt x="2044848" y="1743866"/>
                    <a:pt x="2038020" y="1760352"/>
                    <a:pt x="2025864" y="1772507"/>
                  </a:cubicBezTo>
                  <a:cubicBezTo>
                    <a:pt x="2013709" y="1784663"/>
                    <a:pt x="1997223" y="1791491"/>
                    <a:pt x="1980033" y="1791491"/>
                  </a:cubicBezTo>
                  <a:lnTo>
                    <a:pt x="64815" y="1791491"/>
                  </a:lnTo>
                  <a:cubicBezTo>
                    <a:pt x="47625" y="1791491"/>
                    <a:pt x="31139" y="1784663"/>
                    <a:pt x="18984" y="1772507"/>
                  </a:cubicBezTo>
                  <a:cubicBezTo>
                    <a:pt x="6829" y="1760352"/>
                    <a:pt x="0" y="1743866"/>
                    <a:pt x="0" y="1726676"/>
                  </a:cubicBezTo>
                  <a:lnTo>
                    <a:pt x="0" y="64815"/>
                  </a:lnTo>
                  <a:cubicBezTo>
                    <a:pt x="0" y="47625"/>
                    <a:pt x="6829" y="31139"/>
                    <a:pt x="18984" y="18984"/>
                  </a:cubicBezTo>
                  <a:cubicBezTo>
                    <a:pt x="31139" y="6829"/>
                    <a:pt x="47625" y="0"/>
                    <a:pt x="64815" y="0"/>
                  </a:cubicBezTo>
                  <a:close/>
                </a:path>
              </a:pathLst>
            </a:custGeom>
            <a:solidFill>
              <a:srgbClr val="000000">
                <a:alpha val="0"/>
              </a:srgbClr>
            </a:solidFill>
            <a:ln w="28575" cap="rnd">
              <a:solidFill>
                <a:srgbClr val="FAF7F2"/>
              </a:solidFill>
              <a:prstDash val="solid"/>
              <a:round/>
            </a:ln>
          </p:spPr>
        </p:sp>
        <p:sp>
          <p:nvSpPr>
            <p:cNvPr name="TextBox 13" id="13"/>
            <p:cNvSpPr txBox="true"/>
            <p:nvPr/>
          </p:nvSpPr>
          <p:spPr>
            <a:xfrm>
              <a:off x="0" y="-123825"/>
              <a:ext cx="2044848" cy="1915316"/>
            </a:xfrm>
            <a:prstGeom prst="rect">
              <a:avLst/>
            </a:prstGeom>
          </p:spPr>
          <p:txBody>
            <a:bodyPr anchor="ctr" rtlCol="false" tIns="50800" lIns="50800" bIns="50800" rIns="50800"/>
            <a:lstStyle/>
            <a:p>
              <a:pPr algn="ctr">
                <a:lnSpc>
                  <a:spcPts val="3150"/>
                </a:lnSpc>
              </a:pPr>
            </a:p>
          </p:txBody>
        </p:sp>
      </p:grpSp>
      <p:sp>
        <p:nvSpPr>
          <p:cNvPr name="TextBox 14" id="14"/>
          <p:cNvSpPr txBox="true"/>
          <p:nvPr/>
        </p:nvSpPr>
        <p:spPr>
          <a:xfrm rot="0">
            <a:off x="9929251" y="3694471"/>
            <a:ext cx="7253494" cy="5773649"/>
          </a:xfrm>
          <a:prstGeom prst="rect">
            <a:avLst/>
          </a:prstGeom>
        </p:spPr>
        <p:txBody>
          <a:bodyPr anchor="t" rtlCol="false" tIns="0" lIns="0" bIns="0" rIns="0">
            <a:spAutoFit/>
          </a:bodyPr>
          <a:lstStyle/>
          <a:p>
            <a:pPr>
              <a:lnSpc>
                <a:spcPts val="3310"/>
              </a:lnSpc>
            </a:pPr>
            <a:r>
              <a:rPr lang="en-US" sz="1838" spc="91">
                <a:solidFill>
                  <a:srgbClr val="FAF7F2"/>
                </a:solidFill>
                <a:latin typeface="TT Prosto Sans"/>
              </a:rPr>
              <a:t>To evade detection, malware writers strategically graft malicious rider code onto benign carrier code in Android apps. This is achieved through two main types of hooks: Type1, which modifies carrier code to insert specific method calls connecting to rider code without altering the Manifest file, and Type2, involving rider components that need to be registered in the Manifest and can be independently launched. The investigation focuses on understanding the extent to which piggybackers use hooks to ensure rider code execution, including both Type1 and Type2 hooks. Additionally, piggybackers may employ dynamic loading to avoid static detection of malicious behavior. The rider code itself can deliver malicious behavior from various families.</a:t>
            </a:r>
          </a:p>
        </p:txBody>
      </p:sp>
    </p:spTree>
  </p:cSld>
  <p:clrMapOvr>
    <a:masterClrMapping/>
  </p:clrMapOvr>
  <p:transition spd="med">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6756333" cy="346710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UNDERSTANDING OF PIGGYBACKING:</a:t>
            </a:r>
          </a:p>
          <a:p>
            <a:pPr algn="ctr">
              <a:lnSpc>
                <a:spcPts val="8259"/>
              </a:lnSpc>
            </a:pPr>
            <a:r>
              <a:rPr lang="en-US" sz="5899" spc="884" u="sng">
                <a:solidFill>
                  <a:srgbClr val="FAF7F2"/>
                </a:solidFill>
                <a:latin typeface="Lobster"/>
              </a:rPr>
              <a:t>FINDINGS</a:t>
            </a:r>
          </a:p>
          <a:p>
            <a:pPr algn="ctr">
              <a:lnSpc>
                <a:spcPts val="6299"/>
              </a:lnSpc>
              <a:spcBef>
                <a:spcPct val="0"/>
              </a:spcBef>
            </a:pPr>
          </a:p>
        </p:txBody>
      </p:sp>
      <p:sp>
        <p:nvSpPr>
          <p:cNvPr name="TextBox 6" id="6"/>
          <p:cNvSpPr txBox="true"/>
          <p:nvPr/>
        </p:nvSpPr>
        <p:spPr>
          <a:xfrm rot="0">
            <a:off x="899692" y="3589974"/>
            <a:ext cx="16747754" cy="5150701"/>
          </a:xfrm>
          <a:prstGeom prst="rect">
            <a:avLst/>
          </a:prstGeom>
        </p:spPr>
        <p:txBody>
          <a:bodyPr anchor="t" rtlCol="false" tIns="0" lIns="0" bIns="0" rIns="0">
            <a:spAutoFit/>
          </a:bodyPr>
          <a:lstStyle/>
          <a:p>
            <a:pPr>
              <a:lnSpc>
                <a:spcPts val="5904"/>
              </a:lnSpc>
            </a:pPr>
            <a:r>
              <a:rPr lang="en-US" sz="3280" spc="164">
                <a:solidFill>
                  <a:srgbClr val="FAF7F2"/>
                </a:solidFill>
                <a:latin typeface="TT Prosto Sans"/>
              </a:rPr>
              <a:t>The findings of the investigation into the outlined research questions (F1 to F20) are presented. Each finding is summarized with a take-home message before delving into the detailed analysis. When comparing characteristics of piggybacked apps with original apps, statistical significance is ensured through the Mann-Whitney-Wilcoxon (MWW) test, a non-parametric test suitable for the experimental setting. The significance level considered in this study is α = 0.001.</a:t>
            </a:r>
          </a:p>
        </p:txBody>
      </p:sp>
    </p:spTree>
  </p:cSld>
  <p:clrMapOvr>
    <a:masterClrMapping/>
  </p:clrMapOvr>
  <p:transition spd="med">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a:t>
            </a:r>
          </a:p>
        </p:txBody>
      </p:sp>
      <p:sp>
        <p:nvSpPr>
          <p:cNvPr name="TextBox 6" id="6"/>
          <p:cNvSpPr txBox="true"/>
          <p:nvPr/>
        </p:nvSpPr>
        <p:spPr>
          <a:xfrm rot="0">
            <a:off x="2400362" y="750872"/>
            <a:ext cx="15534088" cy="1780474"/>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THE REALISATION OF MALICIOUS BEHAVIOUR IS OFTEN ACCOMPANIED BY A MANIPULATION (I.E., ADDING/REMOVING/REPLACING) OF APP RESOURCE FILES</a:t>
            </a:r>
          </a:p>
        </p:txBody>
      </p:sp>
      <p:sp>
        <p:nvSpPr>
          <p:cNvPr name="TextBox 7" id="7"/>
          <p:cNvSpPr txBox="true"/>
          <p:nvPr/>
        </p:nvSpPr>
        <p:spPr>
          <a:xfrm rot="0">
            <a:off x="528984" y="2407522"/>
            <a:ext cx="8615016" cy="8029107"/>
          </a:xfrm>
          <a:prstGeom prst="rect">
            <a:avLst/>
          </a:prstGeom>
        </p:spPr>
        <p:txBody>
          <a:bodyPr anchor="t" rtlCol="false" tIns="0" lIns="0" bIns="0" rIns="0">
            <a:spAutoFit/>
          </a:bodyPr>
          <a:lstStyle/>
          <a:p>
            <a:pPr algn="just">
              <a:lnSpc>
                <a:spcPts val="3985"/>
              </a:lnSpc>
            </a:pPr>
            <a:r>
              <a:rPr lang="en-US" sz="2214" spc="110">
                <a:solidFill>
                  <a:srgbClr val="FAF7F2"/>
                </a:solidFill>
                <a:latin typeface="TT Prosto Sans"/>
              </a:rPr>
              <a:t>1. Dataset Inclusion Criteria:</a:t>
            </a:r>
          </a:p>
          <a:p>
            <a:pPr algn="just">
              <a:lnSpc>
                <a:spcPts val="3985"/>
              </a:lnSpc>
            </a:pPr>
            <a:r>
              <a:rPr lang="en-US" sz="2214" spc="110">
                <a:solidFill>
                  <a:srgbClr val="FAF7F2"/>
                </a:solidFill>
                <a:latin typeface="TT Prosto Sans"/>
              </a:rPr>
              <a:t>   - Exclusive focus on piggybacking cases with code modifications.</a:t>
            </a:r>
          </a:p>
          <a:p>
            <a:pPr algn="just">
              <a:lnSpc>
                <a:spcPts val="3985"/>
              </a:lnSpc>
            </a:pPr>
          </a:p>
          <a:p>
            <a:pPr algn="just">
              <a:lnSpc>
                <a:spcPts val="3985"/>
              </a:lnSpc>
            </a:pPr>
            <a:r>
              <a:rPr lang="en-US" sz="2214" spc="110">
                <a:solidFill>
                  <a:srgbClr val="FAF7F2"/>
                </a:solidFill>
                <a:latin typeface="TT Prosto Sans"/>
              </a:rPr>
              <a:t>2. Shift in Investigation:</a:t>
            </a:r>
          </a:p>
          <a:p>
            <a:pPr algn="just">
              <a:lnSpc>
                <a:spcPts val="3985"/>
              </a:lnSpc>
            </a:pPr>
            <a:r>
              <a:rPr lang="en-US" sz="2214" spc="110">
                <a:solidFill>
                  <a:srgbClr val="FAF7F2"/>
                </a:solidFill>
                <a:latin typeface="TT Prosto Sans"/>
              </a:rPr>
              <a:t>   - Investigation targeted the treatment of other app elements during piggybacking.</a:t>
            </a:r>
          </a:p>
          <a:p>
            <a:pPr algn="just">
              <a:lnSpc>
                <a:spcPts val="3985"/>
              </a:lnSpc>
            </a:pPr>
          </a:p>
          <a:p>
            <a:pPr algn="just">
              <a:lnSpc>
                <a:spcPts val="3985"/>
              </a:lnSpc>
            </a:pPr>
            <a:r>
              <a:rPr lang="en-US" sz="2214" spc="110">
                <a:solidFill>
                  <a:srgbClr val="FAF7F2"/>
                </a:solidFill>
                <a:latin typeface="TT Prosto Sans"/>
              </a:rPr>
              <a:t>3. Resource File Additions:</a:t>
            </a:r>
          </a:p>
          <a:p>
            <a:pPr algn="just">
              <a:lnSpc>
                <a:spcPts val="3985"/>
              </a:lnSpc>
            </a:pPr>
            <a:r>
              <a:rPr lang="en-US" sz="2214" spc="110">
                <a:solidFill>
                  <a:srgbClr val="FAF7F2"/>
                </a:solidFill>
                <a:latin typeface="TT Prosto Sans"/>
              </a:rPr>
              <a:t>   - 91% of piggybacked apps introduced new resource files.</a:t>
            </a:r>
          </a:p>
          <a:p>
            <a:pPr algn="just">
              <a:lnSpc>
                <a:spcPts val="3985"/>
              </a:lnSpc>
            </a:pPr>
          </a:p>
          <a:p>
            <a:pPr algn="just">
              <a:lnSpc>
                <a:spcPts val="3985"/>
              </a:lnSpc>
            </a:pPr>
            <a:r>
              <a:rPr lang="en-US" sz="2214" spc="110">
                <a:solidFill>
                  <a:srgbClr val="FAF7F2"/>
                </a:solidFill>
                <a:latin typeface="TT Prosto Sans"/>
              </a:rPr>
              <a:t>4. Resource File Preservation:</a:t>
            </a:r>
          </a:p>
          <a:p>
            <a:pPr algn="just">
              <a:lnSpc>
                <a:spcPts val="3985"/>
              </a:lnSpc>
            </a:pPr>
            <a:r>
              <a:rPr lang="en-US" sz="2214" spc="110">
                <a:solidFill>
                  <a:srgbClr val="FAF7F2"/>
                </a:solidFill>
                <a:latin typeface="TT Prosto Sans"/>
              </a:rPr>
              <a:t>   - A mere 6% of piggybacked apps maintained original resource files.</a:t>
            </a:r>
          </a:p>
          <a:p>
            <a:pPr algn="just">
              <a:lnSpc>
                <a:spcPts val="3985"/>
              </a:lnSpc>
            </a:pPr>
          </a:p>
        </p:txBody>
      </p:sp>
      <p:sp>
        <p:nvSpPr>
          <p:cNvPr name="TextBox 8" id="8"/>
          <p:cNvSpPr txBox="true"/>
          <p:nvPr/>
        </p:nvSpPr>
        <p:spPr>
          <a:xfrm rot="0">
            <a:off x="9529159" y="2520154"/>
            <a:ext cx="8405291" cy="7973686"/>
          </a:xfrm>
          <a:prstGeom prst="rect">
            <a:avLst/>
          </a:prstGeom>
        </p:spPr>
        <p:txBody>
          <a:bodyPr anchor="t" rtlCol="false" tIns="0" lIns="0" bIns="0" rIns="0">
            <a:spAutoFit/>
          </a:bodyPr>
          <a:lstStyle/>
          <a:p>
            <a:pPr algn="just">
              <a:lnSpc>
                <a:spcPts val="3509"/>
              </a:lnSpc>
            </a:pPr>
            <a:r>
              <a:rPr lang="en-US" sz="1949" spc="97">
                <a:solidFill>
                  <a:srgbClr val="FAF7F2"/>
                </a:solidFill>
                <a:latin typeface="TT Prosto Sans"/>
              </a:rPr>
              <a:t>5. Resource File Removal:</a:t>
            </a:r>
          </a:p>
          <a:p>
            <a:pPr algn="just">
              <a:lnSpc>
                <a:spcPts val="3509"/>
              </a:lnSpc>
            </a:pPr>
            <a:r>
              <a:rPr lang="en-US" sz="1949" spc="97">
                <a:solidFill>
                  <a:srgbClr val="FAF7F2"/>
                </a:solidFill>
                <a:latin typeface="TT Prosto Sans"/>
              </a:rPr>
              <a:t> - Image files, Java serialized objects, plain text files, and XML files were frequently altered.</a:t>
            </a:r>
          </a:p>
          <a:p>
            <a:pPr algn="just">
              <a:lnSpc>
                <a:spcPts val="3509"/>
              </a:lnSpc>
            </a:pPr>
          </a:p>
          <a:p>
            <a:pPr algn="just">
              <a:lnSpc>
                <a:spcPts val="3509"/>
              </a:lnSpc>
            </a:pPr>
            <a:r>
              <a:rPr lang="en-US" sz="1949" spc="97">
                <a:solidFill>
                  <a:srgbClr val="FAF7F2"/>
                </a:solidFill>
                <a:latin typeface="TT Prosto Sans"/>
              </a:rPr>
              <a:t>6. Renaming vs. Removal Insight:</a:t>
            </a:r>
          </a:p>
          <a:p>
            <a:pPr algn="just">
              <a:lnSpc>
                <a:spcPts val="3509"/>
              </a:lnSpc>
            </a:pPr>
            <a:r>
              <a:rPr lang="en-US" sz="1949" spc="97">
                <a:solidFill>
                  <a:srgbClr val="FAF7F2"/>
                </a:solidFill>
                <a:latin typeface="TT Prosto Sans"/>
              </a:rPr>
              <a:t> - Cases of resource file removal often equated to file renaming.</a:t>
            </a:r>
          </a:p>
          <a:p>
            <a:pPr algn="just">
              <a:lnSpc>
                <a:spcPts val="3509"/>
              </a:lnSpc>
            </a:pPr>
            <a:r>
              <a:rPr lang="en-US" sz="1949" spc="97">
                <a:solidFill>
                  <a:srgbClr val="FAF7F2"/>
                </a:solidFill>
                <a:latin typeface="TT Prosto Sans"/>
              </a:rPr>
              <a:t> - Renaming extended to file names, extensions, and parent directories.</a:t>
            </a:r>
          </a:p>
          <a:p>
            <a:pPr algn="just">
              <a:lnSpc>
                <a:spcPts val="3509"/>
              </a:lnSpc>
            </a:pPr>
          </a:p>
          <a:p>
            <a:pPr algn="just">
              <a:lnSpc>
                <a:spcPts val="3509"/>
              </a:lnSpc>
            </a:pPr>
            <a:r>
              <a:rPr lang="en-US" sz="1949" spc="97">
                <a:solidFill>
                  <a:srgbClr val="FAF7F2"/>
                </a:solidFill>
                <a:latin typeface="TT Prosto Sans"/>
              </a:rPr>
              <a:t>7. Identification Evasion Strategies:</a:t>
            </a:r>
          </a:p>
          <a:p>
            <a:pPr algn="just">
              <a:lnSpc>
                <a:spcPts val="3509"/>
              </a:lnSpc>
            </a:pPr>
            <a:r>
              <a:rPr lang="en-US" sz="1949" spc="97">
                <a:solidFill>
                  <a:srgbClr val="FAF7F2"/>
                </a:solidFill>
                <a:latin typeface="TT Prosto Sans"/>
              </a:rPr>
              <a:t> - Piggybackers aimed to evade identification using resource-based similarity analysis.</a:t>
            </a:r>
          </a:p>
          <a:p>
            <a:pPr algn="just">
              <a:lnSpc>
                <a:spcPts val="3509"/>
              </a:lnSpc>
            </a:pPr>
          </a:p>
          <a:p>
            <a:pPr algn="just">
              <a:lnSpc>
                <a:spcPts val="3509"/>
              </a:lnSpc>
            </a:pPr>
            <a:r>
              <a:rPr lang="en-US" sz="1949" spc="97">
                <a:solidFill>
                  <a:srgbClr val="FAF7F2"/>
                </a:solidFill>
                <a:latin typeface="TT Prosto Sans"/>
              </a:rPr>
              <a:t>8. Exemplar Similarity Scores:</a:t>
            </a:r>
          </a:p>
          <a:p>
            <a:pPr algn="just">
              <a:lnSpc>
                <a:spcPts val="3509"/>
              </a:lnSpc>
            </a:pPr>
            <a:r>
              <a:rPr lang="en-US" sz="1949" spc="97">
                <a:solidFill>
                  <a:srgbClr val="FAF7F2"/>
                </a:solidFill>
                <a:latin typeface="TT Prosto Sans"/>
              </a:rPr>
              <a:t> - In a specific pair, resource-based similarity was 72.3%.</a:t>
            </a:r>
          </a:p>
          <a:p>
            <a:pPr algn="just">
              <a:lnSpc>
                <a:spcPts val="3509"/>
              </a:lnSpc>
            </a:pPr>
            <a:r>
              <a:rPr lang="en-US" sz="1949" spc="97">
                <a:solidFill>
                  <a:srgbClr val="FAF7F2"/>
                </a:solidFill>
                <a:latin typeface="TT Prosto Sans"/>
              </a:rPr>
              <a:t> - Code-based similarity reached a high of 99.9%.</a:t>
            </a:r>
          </a:p>
          <a:p>
            <a:pPr algn="just">
              <a:lnSpc>
                <a:spcPts val="3509"/>
              </a:lnSpc>
            </a:pPr>
          </a:p>
        </p:txBody>
      </p:sp>
    </p:spTree>
  </p:cSld>
  <p:clrMapOvr>
    <a:masterClrMapping/>
  </p:clrMapOvr>
  <p:transition spd="med">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213353" y="2657028"/>
            <a:ext cx="8441300" cy="3632113"/>
          </a:xfrm>
          <a:custGeom>
            <a:avLst/>
            <a:gdLst/>
            <a:ahLst/>
            <a:cxnLst/>
            <a:rect r="r" b="b" t="t" l="l"/>
            <a:pathLst>
              <a:path h="3632113" w="8441300">
                <a:moveTo>
                  <a:pt x="0" y="0"/>
                </a:moveTo>
                <a:lnTo>
                  <a:pt x="8441299" y="0"/>
                </a:lnTo>
                <a:lnTo>
                  <a:pt x="8441299" y="3632113"/>
                </a:lnTo>
                <a:lnTo>
                  <a:pt x="0" y="3632113"/>
                </a:lnTo>
                <a:lnTo>
                  <a:pt x="0" y="0"/>
                </a:lnTo>
                <a:close/>
              </a:path>
            </a:pathLst>
          </a:custGeom>
          <a:blipFill>
            <a:blip r:embed="rId3"/>
            <a:stretch>
              <a:fillRect l="0" t="0" r="0" b="0"/>
            </a:stretch>
          </a:blipFill>
        </p:spPr>
      </p:sp>
      <p:sp>
        <p:nvSpPr>
          <p:cNvPr name="Freeform 6" id="6"/>
          <p:cNvSpPr/>
          <p:nvPr/>
        </p:nvSpPr>
        <p:spPr>
          <a:xfrm flipH="false" flipV="false" rot="0">
            <a:off x="9067673" y="6213193"/>
            <a:ext cx="8831060" cy="3799819"/>
          </a:xfrm>
          <a:custGeom>
            <a:avLst/>
            <a:gdLst/>
            <a:ahLst/>
            <a:cxnLst/>
            <a:rect r="r" b="b" t="t" l="l"/>
            <a:pathLst>
              <a:path h="3799819" w="8831060">
                <a:moveTo>
                  <a:pt x="0" y="0"/>
                </a:moveTo>
                <a:lnTo>
                  <a:pt x="8831060" y="0"/>
                </a:lnTo>
                <a:lnTo>
                  <a:pt x="8831060" y="3799819"/>
                </a:lnTo>
                <a:lnTo>
                  <a:pt x="0" y="3799819"/>
                </a:lnTo>
                <a:lnTo>
                  <a:pt x="0" y="0"/>
                </a:lnTo>
                <a:close/>
              </a:path>
            </a:pathLst>
          </a:custGeom>
          <a:blipFill>
            <a:blip r:embed="rId4"/>
            <a:stretch>
              <a:fillRect l="0" t="0" r="0" b="0"/>
            </a:stretch>
          </a:blipFill>
        </p:spPr>
      </p:sp>
      <p:sp>
        <p:nvSpPr>
          <p:cNvPr name="TextBox 7" id="7"/>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a:t>
            </a:r>
          </a:p>
        </p:txBody>
      </p:sp>
      <p:sp>
        <p:nvSpPr>
          <p:cNvPr name="TextBox 8" id="8"/>
          <p:cNvSpPr txBox="true"/>
          <p:nvPr/>
        </p:nvSpPr>
        <p:spPr>
          <a:xfrm rot="0">
            <a:off x="2400362" y="750872"/>
            <a:ext cx="15534088" cy="1780474"/>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THE REALISATION OF MALICIOUS BEHAVIOUR IS OFTEN ACCOMPANIED BY A MANIPULATION (I.E., ADDING/REMOVING/REPLACING) OF APP RESOURCE FILES</a:t>
            </a:r>
          </a:p>
        </p:txBody>
      </p:sp>
    </p:spTree>
  </p:cSld>
  <p:clrMapOvr>
    <a:masterClrMapping/>
  </p:clrMapOvr>
  <p:transition spd="med">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8206831" y="2544235"/>
            <a:ext cx="9847611" cy="4237219"/>
          </a:xfrm>
          <a:custGeom>
            <a:avLst/>
            <a:gdLst/>
            <a:ahLst/>
            <a:cxnLst/>
            <a:rect r="r" b="b" t="t" l="l"/>
            <a:pathLst>
              <a:path h="4237219" w="9847611">
                <a:moveTo>
                  <a:pt x="0" y="0"/>
                </a:moveTo>
                <a:lnTo>
                  <a:pt x="9847612" y="0"/>
                </a:lnTo>
                <a:lnTo>
                  <a:pt x="9847612" y="4237220"/>
                </a:lnTo>
                <a:lnTo>
                  <a:pt x="0" y="4237220"/>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F2</a:t>
            </a:r>
          </a:p>
        </p:txBody>
      </p:sp>
      <p:sp>
        <p:nvSpPr>
          <p:cNvPr name="TextBox 7" id="7"/>
          <p:cNvSpPr txBox="true"/>
          <p:nvPr/>
        </p:nvSpPr>
        <p:spPr>
          <a:xfrm rot="0">
            <a:off x="2400362" y="750872"/>
            <a:ext cx="1553408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PIGGYBACKING MODIFIES APP BEHAVIOUR MOSTLY BY TAMPERING WITH EXISTING ORIGINAL APP CODE</a:t>
            </a:r>
          </a:p>
        </p:txBody>
      </p:sp>
      <p:sp>
        <p:nvSpPr>
          <p:cNvPr name="TextBox 8" id="8"/>
          <p:cNvSpPr txBox="true"/>
          <p:nvPr/>
        </p:nvSpPr>
        <p:spPr>
          <a:xfrm rot="0">
            <a:off x="547756" y="2038986"/>
            <a:ext cx="7115025" cy="8155386"/>
          </a:xfrm>
          <a:prstGeom prst="rect">
            <a:avLst/>
          </a:prstGeom>
        </p:spPr>
        <p:txBody>
          <a:bodyPr anchor="t" rtlCol="false" tIns="0" lIns="0" bIns="0" rIns="0">
            <a:spAutoFit/>
          </a:bodyPr>
          <a:lstStyle/>
          <a:p>
            <a:pPr algn="just">
              <a:lnSpc>
                <a:spcPts val="3850"/>
              </a:lnSpc>
            </a:pPr>
            <a:r>
              <a:rPr lang="en-US" sz="2138" spc="106">
                <a:solidFill>
                  <a:srgbClr val="FAF7F2"/>
                </a:solidFill>
                <a:latin typeface="TT Prosto Sans"/>
              </a:rPr>
              <a:t>Although classes.dex remains the main site where app functionality is implemented, Android apps can carry extra code that may be invoked at runtime. We investigate the resource files added by piggybacked apps to check that they do not actually constitute the more subtle means used by malware writers to insert malicious payload. Fig. 12 shows that most of the added resources are media data (i.e., audio, video and image files). Extra DEX code have been added in only 8% of piggybacked apps. In 10% of cases, native compiled code in ELF format has been added. These results suggest that sophisticated piggybacking which manipulates extra code is still limited. In most cases, malware writers simply modify the original app code.</a:t>
            </a:r>
          </a:p>
        </p:txBody>
      </p:sp>
    </p:spTree>
  </p:cSld>
  <p:clrMapOvr>
    <a:masterClrMapping/>
  </p:clrMapOvr>
  <p:transition spd="med">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F3</a:t>
            </a:r>
          </a:p>
        </p:txBody>
      </p:sp>
      <p:sp>
        <p:nvSpPr>
          <p:cNvPr name="TextBox 6" id="6"/>
          <p:cNvSpPr txBox="true"/>
          <p:nvPr/>
        </p:nvSpPr>
        <p:spPr>
          <a:xfrm rot="0">
            <a:off x="2400362" y="750872"/>
            <a:ext cx="15534088" cy="580324"/>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PIGGYBACKED APPS ARE POTENTIALLY BUILT IN BATCHES</a:t>
            </a:r>
          </a:p>
        </p:txBody>
      </p:sp>
      <p:sp>
        <p:nvSpPr>
          <p:cNvPr name="TextBox 7" id="7"/>
          <p:cNvSpPr txBox="true"/>
          <p:nvPr/>
        </p:nvSpPr>
        <p:spPr>
          <a:xfrm rot="0">
            <a:off x="547756" y="2038986"/>
            <a:ext cx="16951534" cy="4785081"/>
          </a:xfrm>
          <a:prstGeom prst="rect">
            <a:avLst/>
          </a:prstGeom>
        </p:spPr>
        <p:txBody>
          <a:bodyPr anchor="t" rtlCol="false" tIns="0" lIns="0" bIns="0" rIns="0">
            <a:spAutoFit/>
          </a:bodyPr>
          <a:lstStyle/>
          <a:p>
            <a:pPr algn="just">
              <a:lnSpc>
                <a:spcPts val="3850"/>
              </a:lnSpc>
            </a:pPr>
            <a:r>
              <a:rPr lang="en-US" sz="2138" spc="106">
                <a:solidFill>
                  <a:srgbClr val="FAF7F2"/>
                </a:solidFill>
                <a:latin typeface="TT Prosto Sans"/>
              </a:rPr>
              <a:t>In our effort towards understanding app piggybacking, we investigate the developers who sign the certificates of those apps. We found that some certificates have been used for several apps. For example, RANGFEI.RSA certificate key appears in 71 piggybacked apps of our dataset, suggesting that the owner of this signature is intensively producing batches of piggybacked apps. We further consider the case of the 71 piggybacked apps signed with RANGFEI.RSA to investigate whether the developer injected similar malicious payloads in the apps. To that end, we first cluster the 71 apps through the Expectation-Maximization algorithm [34] using rider class names as features, yielding 8 clusters. We then investigate how different apps in one cluster are from apps in the others. To that end, we consider the set of labels and compute the Jaccard distance between sets of labels across clusters. We found that the clusters were highly distant (average distance &gt; 0.7), suggesting different payloads in the associated piggybacked apps.</a:t>
            </a:r>
          </a:p>
        </p:txBody>
      </p:sp>
    </p:spTree>
  </p:cSld>
  <p:clrMapOvr>
    <a:masterClrMapping/>
  </p:clrMapOvr>
  <p:transition spd="med">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8009738" y="2601481"/>
            <a:ext cx="10007161" cy="4365674"/>
          </a:xfrm>
          <a:custGeom>
            <a:avLst/>
            <a:gdLst/>
            <a:ahLst/>
            <a:cxnLst/>
            <a:rect r="r" b="b" t="t" l="l"/>
            <a:pathLst>
              <a:path h="4365674" w="10007161">
                <a:moveTo>
                  <a:pt x="0" y="0"/>
                </a:moveTo>
                <a:lnTo>
                  <a:pt x="10007161" y="0"/>
                </a:lnTo>
                <a:lnTo>
                  <a:pt x="10007161" y="4365674"/>
                </a:lnTo>
                <a:lnTo>
                  <a:pt x="0" y="4365674"/>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F4</a:t>
            </a:r>
          </a:p>
        </p:txBody>
      </p:sp>
      <p:sp>
        <p:nvSpPr>
          <p:cNvPr name="TextBox 7" id="7"/>
          <p:cNvSpPr txBox="true"/>
          <p:nvPr/>
        </p:nvSpPr>
        <p:spPr>
          <a:xfrm rot="0">
            <a:off x="2400362" y="750872"/>
            <a:ext cx="1553408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PIGGYBACKING OFTEN REQUIRES NEW PERMISSIONS TO ALLOW THE REALISATION OF MALICIOUS BEHAVIOUR</a:t>
            </a:r>
          </a:p>
        </p:txBody>
      </p:sp>
      <p:sp>
        <p:nvSpPr>
          <p:cNvPr name="TextBox 8" id="8"/>
          <p:cNvSpPr txBox="true"/>
          <p:nvPr/>
        </p:nvSpPr>
        <p:spPr>
          <a:xfrm rot="0">
            <a:off x="547756" y="2038986"/>
            <a:ext cx="7190112" cy="7673914"/>
          </a:xfrm>
          <a:prstGeom prst="rect">
            <a:avLst/>
          </a:prstGeom>
        </p:spPr>
        <p:txBody>
          <a:bodyPr anchor="t" rtlCol="false" tIns="0" lIns="0" bIns="0" rIns="0">
            <a:spAutoFit/>
          </a:bodyPr>
          <a:lstStyle/>
          <a:p>
            <a:pPr algn="just">
              <a:lnSpc>
                <a:spcPts val="3850"/>
              </a:lnSpc>
            </a:pPr>
            <a:r>
              <a:rPr lang="en-US" sz="2138" spc="106">
                <a:solidFill>
                  <a:srgbClr val="FAF7F2"/>
                </a:solidFill>
                <a:latin typeface="TT Prosto Sans"/>
              </a:rPr>
              <a:t>For every piggybacking pair, we check in the Manifest files how requested permissions differ. We found that 812 (85%) piggybacked apps have requested new permissions that were not initially requested by their original counterparts. Fig. 13 enumerates the top 10 newly added permissions in our dataset of piggybacked apps. 6 out these 10 permissions are for allowing access to sensitive user/phone information. We note that almost half of the piggybacked apps require the WAKE_LOCK permission which enables it to keep device processor from sleeping or screen from dimming. This permission is mostly used by apps that must keep executing tasks even when the user is not actually using his device.</a:t>
            </a:r>
          </a:p>
        </p:txBody>
      </p:sp>
    </p:spTree>
  </p:cSld>
  <p:clrMapOvr>
    <a:masterClrMapping/>
  </p:clrMapOvr>
  <p:transition spd="med">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8277271" y="2226063"/>
            <a:ext cx="9542595" cy="6097682"/>
          </a:xfrm>
          <a:custGeom>
            <a:avLst/>
            <a:gdLst/>
            <a:ahLst/>
            <a:cxnLst/>
            <a:rect r="r" b="b" t="t" l="l"/>
            <a:pathLst>
              <a:path h="6097682" w="9542595">
                <a:moveTo>
                  <a:pt x="0" y="0"/>
                </a:moveTo>
                <a:lnTo>
                  <a:pt x="9542595" y="0"/>
                </a:lnTo>
                <a:lnTo>
                  <a:pt x="9542595" y="6097682"/>
                </a:lnTo>
                <a:lnTo>
                  <a:pt x="0" y="6097682"/>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F5</a:t>
            </a:r>
          </a:p>
        </p:txBody>
      </p:sp>
      <p:sp>
        <p:nvSpPr>
          <p:cNvPr name="TextBox 7" id="7"/>
          <p:cNvSpPr txBox="true"/>
          <p:nvPr/>
        </p:nvSpPr>
        <p:spPr>
          <a:xfrm rot="0">
            <a:off x="2400362" y="750872"/>
            <a:ext cx="1553408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SOME PERMISSIONS APPEAR TO BE MORE REQUESTED BY PIGGYBACKED APPS THAN NON-PIGGYBACKED APPS</a:t>
            </a:r>
          </a:p>
        </p:txBody>
      </p:sp>
      <p:sp>
        <p:nvSpPr>
          <p:cNvPr name="TextBox 8" id="8"/>
          <p:cNvSpPr txBox="true"/>
          <p:nvPr/>
        </p:nvSpPr>
        <p:spPr>
          <a:xfrm rot="0">
            <a:off x="547756" y="2029461"/>
            <a:ext cx="7305852" cy="4913206"/>
          </a:xfrm>
          <a:prstGeom prst="rect">
            <a:avLst/>
          </a:prstGeom>
        </p:spPr>
        <p:txBody>
          <a:bodyPr anchor="t" rtlCol="false" tIns="0" lIns="0" bIns="0" rIns="0">
            <a:spAutoFit/>
          </a:bodyPr>
          <a:lstStyle/>
          <a:p>
            <a:pPr>
              <a:lnSpc>
                <a:spcPts val="3912"/>
              </a:lnSpc>
            </a:pPr>
            <a:r>
              <a:rPr lang="en-US" sz="2173" spc="108">
                <a:solidFill>
                  <a:srgbClr val="FAF7F2"/>
                </a:solidFill>
                <a:latin typeface="TT Prosto Sans"/>
              </a:rPr>
              <a:t>From the newly added permissions of Fig. 13, we note that permission SYSTEM_ALERT_WINDOW, which is requested by 458 (i.e., '50%) piggybacked apps, is only requested by 26 (i.e., 3%) original benign apps (as illustrated in Fig. 14). When considering the top 10 newly added permissions only, we note that they are requested, on average, by 65% piggybacked apps and only 26% benign original apps.</a:t>
            </a:r>
          </a:p>
        </p:txBody>
      </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28700" y="2509516"/>
            <a:ext cx="7782805" cy="5750838"/>
            <a:chOff x="0" y="0"/>
            <a:chExt cx="2049792" cy="1514624"/>
          </a:xfrm>
        </p:grpSpPr>
        <p:sp>
          <p:nvSpPr>
            <p:cNvPr name="Freeform 6" id="6"/>
            <p:cNvSpPr/>
            <p:nvPr/>
          </p:nvSpPr>
          <p:spPr>
            <a:xfrm flipH="false" flipV="false" rot="0">
              <a:off x="0" y="0"/>
              <a:ext cx="2049792" cy="1514624"/>
            </a:xfrm>
            <a:custGeom>
              <a:avLst/>
              <a:gdLst/>
              <a:ahLst/>
              <a:cxnLst/>
              <a:rect r="r" b="b" t="t" l="l"/>
              <a:pathLst>
                <a:path h="1514624" w="2049792">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9476495" y="2509516"/>
            <a:ext cx="7782805" cy="5750838"/>
            <a:chOff x="0" y="0"/>
            <a:chExt cx="2049792" cy="1514624"/>
          </a:xfrm>
        </p:grpSpPr>
        <p:sp>
          <p:nvSpPr>
            <p:cNvPr name="Freeform 9" id="9"/>
            <p:cNvSpPr/>
            <p:nvPr/>
          </p:nvSpPr>
          <p:spPr>
            <a:xfrm flipH="false" flipV="false" rot="0">
              <a:off x="0" y="0"/>
              <a:ext cx="2049792" cy="1514624"/>
            </a:xfrm>
            <a:custGeom>
              <a:avLst/>
              <a:gdLst/>
              <a:ahLst/>
              <a:cxnLst/>
              <a:rect r="r" b="b" t="t" l="l"/>
              <a:pathLst>
                <a:path h="1514624" w="2049792">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10" id="10"/>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sp>
        <p:nvSpPr>
          <p:cNvPr name="TextBox 11" id="11"/>
          <p:cNvSpPr txBox="true"/>
          <p:nvPr/>
        </p:nvSpPr>
        <p:spPr>
          <a:xfrm rot="0">
            <a:off x="1614311" y="3142161"/>
            <a:ext cx="6557974" cy="535874"/>
          </a:xfrm>
          <a:prstGeom prst="rect">
            <a:avLst/>
          </a:prstGeom>
        </p:spPr>
        <p:txBody>
          <a:bodyPr anchor="t" rtlCol="false" tIns="0" lIns="0" bIns="0" rIns="0">
            <a:spAutoFit/>
          </a:bodyPr>
          <a:lstStyle/>
          <a:p>
            <a:pPr algn="ctr">
              <a:lnSpc>
                <a:spcPts val="4063"/>
              </a:lnSpc>
              <a:spcBef>
                <a:spcPct val="0"/>
              </a:spcBef>
            </a:pPr>
            <a:r>
              <a:rPr lang="en-US" sz="2902" spc="435">
                <a:solidFill>
                  <a:srgbClr val="8C52FF"/>
                </a:solidFill>
                <a:latin typeface="Horizon"/>
              </a:rPr>
              <a:t>MOTIVATION</a:t>
            </a:r>
          </a:p>
        </p:txBody>
      </p:sp>
      <p:sp>
        <p:nvSpPr>
          <p:cNvPr name="TextBox 12" id="12"/>
          <p:cNvSpPr txBox="true"/>
          <p:nvPr/>
        </p:nvSpPr>
        <p:spPr>
          <a:xfrm rot="0">
            <a:off x="9654582" y="3142161"/>
            <a:ext cx="7426631" cy="535940"/>
          </a:xfrm>
          <a:prstGeom prst="rect">
            <a:avLst/>
          </a:prstGeom>
        </p:spPr>
        <p:txBody>
          <a:bodyPr anchor="t" rtlCol="false" tIns="0" lIns="0" bIns="0" rIns="0">
            <a:spAutoFit/>
          </a:bodyPr>
          <a:lstStyle/>
          <a:p>
            <a:pPr algn="ctr">
              <a:lnSpc>
                <a:spcPts val="4060"/>
              </a:lnSpc>
              <a:spcBef>
                <a:spcPct val="0"/>
              </a:spcBef>
            </a:pPr>
            <a:r>
              <a:rPr lang="en-US" sz="2900" spc="435">
                <a:solidFill>
                  <a:srgbClr val="8C52FF"/>
                </a:solidFill>
                <a:latin typeface="Horizon"/>
              </a:rPr>
              <a:t>CONTRIBUTION</a:t>
            </a:r>
          </a:p>
        </p:txBody>
      </p:sp>
      <p:sp>
        <p:nvSpPr>
          <p:cNvPr name="TextBox 13" id="13"/>
          <p:cNvSpPr txBox="true"/>
          <p:nvPr/>
        </p:nvSpPr>
        <p:spPr>
          <a:xfrm rot="0">
            <a:off x="1614311" y="4812195"/>
            <a:ext cx="6683597" cy="895345"/>
          </a:xfrm>
          <a:prstGeom prst="rect">
            <a:avLst/>
          </a:prstGeom>
        </p:spPr>
        <p:txBody>
          <a:bodyPr anchor="t" rtlCol="false" tIns="0" lIns="0" bIns="0" rIns="0">
            <a:spAutoFit/>
          </a:bodyPr>
          <a:lstStyle/>
          <a:p>
            <a:pPr>
              <a:lnSpc>
                <a:spcPts val="3600"/>
              </a:lnSpc>
            </a:pPr>
            <a:r>
              <a:rPr lang="en-US" sz="2000" spc="100">
                <a:solidFill>
                  <a:srgbClr val="FAF7F2"/>
                </a:solidFill>
                <a:latin typeface="TT Prosto Sans"/>
              </a:rPr>
              <a:t>Investigate piggybacked apps for understanding how piggybacking performed</a:t>
            </a:r>
          </a:p>
        </p:txBody>
      </p:sp>
      <p:sp>
        <p:nvSpPr>
          <p:cNvPr name="TextBox 14" id="14"/>
          <p:cNvSpPr txBox="true"/>
          <p:nvPr/>
        </p:nvSpPr>
        <p:spPr>
          <a:xfrm rot="0">
            <a:off x="10026099" y="4641987"/>
            <a:ext cx="6683597" cy="1352545"/>
          </a:xfrm>
          <a:prstGeom prst="rect">
            <a:avLst/>
          </a:prstGeom>
        </p:spPr>
        <p:txBody>
          <a:bodyPr anchor="t" rtlCol="false" tIns="0" lIns="0" bIns="0" rIns="0">
            <a:spAutoFit/>
          </a:bodyPr>
          <a:lstStyle/>
          <a:p>
            <a:pPr algn="just">
              <a:lnSpc>
                <a:spcPts val="3600"/>
              </a:lnSpc>
            </a:pPr>
            <a:r>
              <a:rPr lang="en-US" sz="2000" spc="100">
                <a:solidFill>
                  <a:srgbClr val="FAF7F2"/>
                </a:solidFill>
                <a:latin typeface="TT Prosto Sans"/>
              </a:rPr>
              <a:t>Contribute to the research community efforts by building and sharing the first publicly available dataset on piggybacked apps</a:t>
            </a:r>
          </a:p>
        </p:txBody>
      </p:sp>
      <p:sp>
        <p:nvSpPr>
          <p:cNvPr name="TextBox 15" id="15"/>
          <p:cNvSpPr txBox="true"/>
          <p:nvPr/>
        </p:nvSpPr>
        <p:spPr>
          <a:xfrm rot="0">
            <a:off x="1384707" y="895350"/>
            <a:ext cx="15518585" cy="819150"/>
          </a:xfrm>
          <a:prstGeom prst="rect">
            <a:avLst/>
          </a:prstGeom>
        </p:spPr>
        <p:txBody>
          <a:bodyPr anchor="t" rtlCol="false" tIns="0" lIns="0" bIns="0" rIns="0">
            <a:spAutoFit/>
          </a:bodyPr>
          <a:lstStyle/>
          <a:p>
            <a:pPr algn="just">
              <a:lnSpc>
                <a:spcPts val="6299"/>
              </a:lnSpc>
              <a:spcBef>
                <a:spcPct val="0"/>
              </a:spcBef>
            </a:pPr>
            <a:r>
              <a:rPr lang="en-US" sz="4500" spc="675">
                <a:solidFill>
                  <a:srgbClr val="A4C639"/>
                </a:solidFill>
                <a:latin typeface="Horizon"/>
              </a:rPr>
              <a:t>INTRODUCTION</a:t>
            </a:r>
          </a:p>
        </p:txBody>
      </p:sp>
    </p:spTree>
  </p:cSld>
  <p:clrMapOvr>
    <a:masterClrMapping/>
  </p:clrMapOvr>
  <p:transition spd="med">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2758313" y="2040489"/>
            <a:ext cx="13698731" cy="8141680"/>
          </a:xfrm>
          <a:custGeom>
            <a:avLst/>
            <a:gdLst/>
            <a:ahLst/>
            <a:cxnLst/>
            <a:rect r="r" b="b" t="t" l="l"/>
            <a:pathLst>
              <a:path h="8141680" w="13698731">
                <a:moveTo>
                  <a:pt x="0" y="0"/>
                </a:moveTo>
                <a:lnTo>
                  <a:pt x="13698731" y="0"/>
                </a:lnTo>
                <a:lnTo>
                  <a:pt x="13698731" y="8141680"/>
                </a:lnTo>
                <a:lnTo>
                  <a:pt x="0" y="8141680"/>
                </a:lnTo>
                <a:lnTo>
                  <a:pt x="0" y="0"/>
                </a:lnTo>
                <a:close/>
              </a:path>
            </a:pathLst>
          </a:custGeom>
          <a:blipFill>
            <a:blip r:embed="rId3"/>
            <a:stretch>
              <a:fillRect l="0" t="-3756" r="0" b="-3756"/>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F5</a:t>
            </a:r>
          </a:p>
        </p:txBody>
      </p:sp>
      <p:sp>
        <p:nvSpPr>
          <p:cNvPr name="TextBox 7" id="7"/>
          <p:cNvSpPr txBox="true"/>
          <p:nvPr/>
        </p:nvSpPr>
        <p:spPr>
          <a:xfrm rot="0">
            <a:off x="2400362" y="750872"/>
            <a:ext cx="1553408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SOME PERMISSIONS APPEAR TO BE MORE REQUESTED BY PIGGYBACKED APPS THAN NON-PIGGYBACKED APPS</a:t>
            </a:r>
          </a:p>
        </p:txBody>
      </p:sp>
    </p:spTree>
  </p:cSld>
  <p:clrMapOvr>
    <a:masterClrMapping/>
  </p:clrMapOvr>
  <p:transition spd="med">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9031368" y="2957134"/>
            <a:ext cx="8832722" cy="2510967"/>
          </a:xfrm>
          <a:custGeom>
            <a:avLst/>
            <a:gdLst/>
            <a:ahLst/>
            <a:cxnLst/>
            <a:rect r="r" b="b" t="t" l="l"/>
            <a:pathLst>
              <a:path h="2510967" w="8832722">
                <a:moveTo>
                  <a:pt x="0" y="0"/>
                </a:moveTo>
                <a:lnTo>
                  <a:pt x="8832722" y="0"/>
                </a:lnTo>
                <a:lnTo>
                  <a:pt x="8832722" y="2510967"/>
                </a:lnTo>
                <a:lnTo>
                  <a:pt x="0" y="2510967"/>
                </a:lnTo>
                <a:lnTo>
                  <a:pt x="0" y="0"/>
                </a:lnTo>
                <a:close/>
              </a:path>
            </a:pathLst>
          </a:custGeom>
          <a:blipFill>
            <a:blip r:embed="rId3"/>
            <a:stretch>
              <a:fillRect l="0" t="0" r="-5499"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F6</a:t>
            </a:r>
          </a:p>
        </p:txBody>
      </p:sp>
      <p:sp>
        <p:nvSpPr>
          <p:cNvPr name="TextBox 7" id="7"/>
          <p:cNvSpPr txBox="true"/>
          <p:nvPr/>
        </p:nvSpPr>
        <p:spPr>
          <a:xfrm rot="0">
            <a:off x="2400362" y="750872"/>
            <a:ext cx="15534088" cy="580324"/>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PIGGYBACKING IS PROBABLY LARGELY AUTOMATED</a:t>
            </a:r>
          </a:p>
        </p:txBody>
      </p:sp>
      <p:sp>
        <p:nvSpPr>
          <p:cNvPr name="TextBox 8" id="8"/>
          <p:cNvSpPr txBox="true"/>
          <p:nvPr/>
        </p:nvSpPr>
        <p:spPr>
          <a:xfrm rot="0">
            <a:off x="547756" y="2029461"/>
            <a:ext cx="7305852" cy="6887585"/>
          </a:xfrm>
          <a:prstGeom prst="rect">
            <a:avLst/>
          </a:prstGeom>
        </p:spPr>
        <p:txBody>
          <a:bodyPr anchor="t" rtlCol="false" tIns="0" lIns="0" bIns="0" rIns="0">
            <a:spAutoFit/>
          </a:bodyPr>
          <a:lstStyle/>
          <a:p>
            <a:pPr>
              <a:lnSpc>
                <a:spcPts val="3912"/>
              </a:lnSpc>
            </a:pPr>
            <a:r>
              <a:rPr lang="en-US" sz="2173" spc="108">
                <a:solidFill>
                  <a:srgbClr val="FAF7F2"/>
                </a:solidFill>
                <a:latin typeface="TT Prosto Sans"/>
              </a:rPr>
              <a:t>There appears to be a simplistic automated process for adding permissions. Specifically, permission requests are frequently duplicated within the same Manifest file. For instance, the READ_PHONE_STATE permission, a commonly added permission by piggybacked apps, was systematically duplicated in 58 apps. The duplication often occurs consecutively in the Manifest file, implying an automated process rather than manual addition by a developer. In the dataset, at least one duplicate permission was found for 590 piggybacked apps, with 576 of them duplicating permissions already present in the original apps.</a:t>
            </a:r>
          </a:p>
        </p:txBody>
      </p:sp>
    </p:spTree>
  </p:cSld>
  <p:clrMapOvr>
    <a:masterClrMapping/>
  </p:clrMapOvr>
  <p:transition spd="med">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9839875" y="2563978"/>
            <a:ext cx="7949127" cy="4268094"/>
          </a:xfrm>
          <a:custGeom>
            <a:avLst/>
            <a:gdLst/>
            <a:ahLst/>
            <a:cxnLst/>
            <a:rect r="r" b="b" t="t" l="l"/>
            <a:pathLst>
              <a:path h="4268094" w="7949127">
                <a:moveTo>
                  <a:pt x="0" y="0"/>
                </a:moveTo>
                <a:lnTo>
                  <a:pt x="7949127" y="0"/>
                </a:lnTo>
                <a:lnTo>
                  <a:pt x="7949127" y="4268094"/>
                </a:lnTo>
                <a:lnTo>
                  <a:pt x="0" y="4268094"/>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F7</a:t>
            </a:r>
          </a:p>
        </p:txBody>
      </p:sp>
      <p:sp>
        <p:nvSpPr>
          <p:cNvPr name="TextBox 7" id="7"/>
          <p:cNvSpPr txBox="true"/>
          <p:nvPr/>
        </p:nvSpPr>
        <p:spPr>
          <a:xfrm rot="0">
            <a:off x="2400362" y="750872"/>
            <a:ext cx="1553408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PIGGYBACKED APPS OVERLY REQUEST PERMISSIONS, WHILE LEVERAGING PERMISSIONS REQUESTED BY THEIR ORIGINAL APPS</a:t>
            </a:r>
          </a:p>
        </p:txBody>
      </p:sp>
      <p:sp>
        <p:nvSpPr>
          <p:cNvPr name="TextBox 8" id="8"/>
          <p:cNvSpPr txBox="true"/>
          <p:nvPr/>
        </p:nvSpPr>
        <p:spPr>
          <a:xfrm rot="0">
            <a:off x="547756" y="2048511"/>
            <a:ext cx="8788838" cy="8031600"/>
          </a:xfrm>
          <a:prstGeom prst="rect">
            <a:avLst/>
          </a:prstGeom>
        </p:spPr>
        <p:txBody>
          <a:bodyPr anchor="t" rtlCol="false" tIns="0" lIns="0" bIns="0" rIns="0">
            <a:spAutoFit/>
          </a:bodyPr>
          <a:lstStyle/>
          <a:p>
            <a:pPr>
              <a:lnSpc>
                <a:spcPts val="3552"/>
              </a:lnSpc>
            </a:pPr>
            <a:r>
              <a:rPr lang="en-US" sz="1973" spc="98">
                <a:solidFill>
                  <a:srgbClr val="FAF7F2"/>
                </a:solidFill>
                <a:latin typeface="TT Prosto Sans"/>
              </a:rPr>
              <a:t>As illustrated in Fig. 15, and discussed previously, piggybacked apps appear to “systematically” include a larger set of permissions than their original counterparts. We investigate the control-flow of piggybacked apps to check whether they reached the sensitive APIs that are protected by their requested permissions (based on PScout’s results [4]). We found that 759 (or 80%) piggybacked apps have declared more permissions than necessary. This finding is inline with previous studies [8] on Android apps, including legitimate apps, which showed that app authors are usually unaware of what exact permissions are needed for the APIs leveraged in their apps. Similarly, our results suggest that piggybacked app writers are not aware of the permissions needed for the APIs accessed by their injected payloads. Fig. 16 shows that half of the piggybacked apps have requested at least two more permissions that they do not leverage. At the same time, rider code actually use APIs protected by permissions originally requested by original apps.</a:t>
            </a:r>
          </a:p>
        </p:txBody>
      </p:sp>
    </p:spTree>
  </p:cSld>
  <p:clrMapOvr>
    <a:masterClrMapping/>
  </p:clrMapOvr>
  <p:transition spd="med">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9854785" y="2440954"/>
            <a:ext cx="8178253" cy="4391118"/>
          </a:xfrm>
          <a:custGeom>
            <a:avLst/>
            <a:gdLst/>
            <a:ahLst/>
            <a:cxnLst/>
            <a:rect r="r" b="b" t="t" l="l"/>
            <a:pathLst>
              <a:path h="4391118" w="8178253">
                <a:moveTo>
                  <a:pt x="0" y="0"/>
                </a:moveTo>
                <a:lnTo>
                  <a:pt x="8178253" y="0"/>
                </a:lnTo>
                <a:lnTo>
                  <a:pt x="8178253" y="4391118"/>
                </a:lnTo>
                <a:lnTo>
                  <a:pt x="0" y="4391118"/>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F8</a:t>
            </a:r>
          </a:p>
        </p:txBody>
      </p:sp>
      <p:sp>
        <p:nvSpPr>
          <p:cNvPr name="TextBox 7" id="7"/>
          <p:cNvSpPr txBox="true"/>
          <p:nvPr/>
        </p:nvSpPr>
        <p:spPr>
          <a:xfrm rot="0">
            <a:off x="2400362" y="750872"/>
            <a:ext cx="1588763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MOST PIGGYBACKED APPS NOW INCLUDE NEW USER INTERFACES, IMPLEMENT NEW RECEIVERS AND SERVICES, BUT DO NOT ADD NEW DATABASE STRUCTURES</a:t>
            </a:r>
          </a:p>
        </p:txBody>
      </p:sp>
      <p:sp>
        <p:nvSpPr>
          <p:cNvPr name="TextBox 8" id="8"/>
          <p:cNvSpPr txBox="true"/>
          <p:nvPr/>
        </p:nvSpPr>
        <p:spPr>
          <a:xfrm rot="0">
            <a:off x="1336178" y="2161143"/>
            <a:ext cx="8788838" cy="6240900"/>
          </a:xfrm>
          <a:prstGeom prst="rect">
            <a:avLst/>
          </a:prstGeom>
        </p:spPr>
        <p:txBody>
          <a:bodyPr anchor="t" rtlCol="false" tIns="0" lIns="0" bIns="0" rIns="0">
            <a:spAutoFit/>
          </a:bodyPr>
          <a:lstStyle/>
          <a:p>
            <a:pPr>
              <a:lnSpc>
                <a:spcPts val="3552"/>
              </a:lnSpc>
            </a:pPr>
            <a:r>
              <a:rPr lang="en-US" sz="1973" spc="98">
                <a:solidFill>
                  <a:srgbClr val="FAF7F2"/>
                </a:solidFill>
                <a:latin typeface="TT Prosto Sans"/>
              </a:rPr>
              <a:t>1. Activity Components Addition:</a:t>
            </a:r>
          </a:p>
          <a:p>
            <a:pPr>
              <a:lnSpc>
                <a:spcPts val="3552"/>
              </a:lnSpc>
            </a:pPr>
            <a:r>
              <a:rPr lang="en-US" sz="1973" spc="98">
                <a:solidFill>
                  <a:srgbClr val="FAF7F2"/>
                </a:solidFill>
                <a:latin typeface="TT Prosto Sans"/>
              </a:rPr>
              <a:t>   - 88% of piggybacked apps added Activity components.</a:t>
            </a:r>
          </a:p>
          <a:p>
            <a:pPr>
              <a:lnSpc>
                <a:spcPts val="3552"/>
              </a:lnSpc>
            </a:pPr>
            <a:r>
              <a:rPr lang="en-US" sz="1973" spc="98">
                <a:solidFill>
                  <a:srgbClr val="FAF7F2"/>
                </a:solidFill>
                <a:latin typeface="TT Prosto Sans"/>
              </a:rPr>
              <a:t>   - These components typically introduce new user interfaces, often for displaying advertisement pages.</a:t>
            </a:r>
          </a:p>
          <a:p>
            <a:pPr>
              <a:lnSpc>
                <a:spcPts val="3552"/>
              </a:lnSpc>
            </a:pPr>
            <a:r>
              <a:rPr lang="en-US" sz="1973" spc="98">
                <a:solidFill>
                  <a:srgbClr val="FAF7F2"/>
                </a:solidFill>
                <a:latin typeface="TT Prosto Sans"/>
              </a:rPr>
              <a:t>   - Manual checks reveal that these new components are primarily used to display advertisement pages.</a:t>
            </a:r>
          </a:p>
          <a:p>
            <a:pPr>
              <a:lnSpc>
                <a:spcPts val="3552"/>
              </a:lnSpc>
            </a:pPr>
          </a:p>
          <a:p>
            <a:pPr>
              <a:lnSpc>
                <a:spcPts val="3552"/>
              </a:lnSpc>
            </a:pPr>
            <a:r>
              <a:rPr lang="en-US" sz="1973" spc="98">
                <a:solidFill>
                  <a:srgbClr val="FAF7F2"/>
                </a:solidFill>
                <a:latin typeface="TT Prosto Sans"/>
              </a:rPr>
              <a:t>2. Ad Library Integration:</a:t>
            </a:r>
          </a:p>
          <a:p>
            <a:pPr>
              <a:lnSpc>
                <a:spcPts val="3552"/>
              </a:lnSpc>
            </a:pPr>
            <a:r>
              <a:rPr lang="en-US" sz="1973" spc="98">
                <a:solidFill>
                  <a:srgbClr val="FAF7F2"/>
                </a:solidFill>
                <a:latin typeface="TT Prosto Sans"/>
              </a:rPr>
              <a:t>   - Piggybacked apps adding Activity components often integrate new ad libraries.</a:t>
            </a:r>
          </a:p>
          <a:p>
            <a:pPr>
              <a:lnSpc>
                <a:spcPts val="3552"/>
              </a:lnSpc>
            </a:pPr>
            <a:r>
              <a:rPr lang="en-US" sz="1973" spc="98">
                <a:solidFill>
                  <a:srgbClr val="FAF7F2"/>
                </a:solidFill>
                <a:latin typeface="TT Prosto Sans"/>
              </a:rPr>
              <a:t>   - Half of the piggybacked apps add multiple Activity components, possibly representing different advertisement libraries.</a:t>
            </a:r>
          </a:p>
          <a:p>
            <a:pPr>
              <a:lnSpc>
                <a:spcPts val="3552"/>
              </a:lnSpc>
            </a:pPr>
          </a:p>
        </p:txBody>
      </p:sp>
    </p:spTree>
  </p:cSld>
  <p:clrMapOvr>
    <a:masterClrMapping/>
  </p:clrMapOvr>
  <p:transition spd="med">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10371184" y="2904151"/>
            <a:ext cx="7540179" cy="4379625"/>
          </a:xfrm>
          <a:custGeom>
            <a:avLst/>
            <a:gdLst/>
            <a:ahLst/>
            <a:cxnLst/>
            <a:rect r="r" b="b" t="t" l="l"/>
            <a:pathLst>
              <a:path h="4379625" w="7540179">
                <a:moveTo>
                  <a:pt x="0" y="0"/>
                </a:moveTo>
                <a:lnTo>
                  <a:pt x="7540179" y="0"/>
                </a:lnTo>
                <a:lnTo>
                  <a:pt x="7540179" y="4379625"/>
                </a:lnTo>
                <a:lnTo>
                  <a:pt x="0" y="4379625"/>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F8</a:t>
            </a:r>
          </a:p>
        </p:txBody>
      </p:sp>
      <p:sp>
        <p:nvSpPr>
          <p:cNvPr name="TextBox 7" id="7"/>
          <p:cNvSpPr txBox="true"/>
          <p:nvPr/>
        </p:nvSpPr>
        <p:spPr>
          <a:xfrm rot="0">
            <a:off x="2400362" y="750872"/>
            <a:ext cx="1588763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MOST PIGGYBACKED APPS NOW INCLUDE NEW USER INTERFACES, IMPLEMENT NEW RECEIVERS AND SERVICES, BUT DO NOT ADD NEW DATABASE STRUCTURES</a:t>
            </a:r>
          </a:p>
        </p:txBody>
      </p:sp>
      <p:sp>
        <p:nvSpPr>
          <p:cNvPr name="TextBox 8" id="8"/>
          <p:cNvSpPr txBox="true"/>
          <p:nvPr/>
        </p:nvSpPr>
        <p:spPr>
          <a:xfrm rot="0">
            <a:off x="1317406" y="2311319"/>
            <a:ext cx="8788838" cy="6688575"/>
          </a:xfrm>
          <a:prstGeom prst="rect">
            <a:avLst/>
          </a:prstGeom>
        </p:spPr>
        <p:txBody>
          <a:bodyPr anchor="t" rtlCol="false" tIns="0" lIns="0" bIns="0" rIns="0">
            <a:spAutoFit/>
          </a:bodyPr>
          <a:lstStyle/>
          <a:p>
            <a:pPr>
              <a:lnSpc>
                <a:spcPts val="3552"/>
              </a:lnSpc>
            </a:pPr>
            <a:r>
              <a:rPr lang="en-US" sz="1973" spc="98">
                <a:solidFill>
                  <a:srgbClr val="FAF7F2"/>
                </a:solidFill>
                <a:latin typeface="TT Prosto Sans"/>
              </a:rPr>
              <a:t>3. Service and Broadcast Receiver Components:</a:t>
            </a:r>
          </a:p>
          <a:p>
            <a:pPr>
              <a:lnSpc>
                <a:spcPts val="3552"/>
              </a:lnSpc>
            </a:pPr>
            <a:r>
              <a:rPr lang="en-US" sz="1973" spc="98">
                <a:solidFill>
                  <a:srgbClr val="FAF7F2"/>
                </a:solidFill>
                <a:latin typeface="TT Prosto Sans"/>
              </a:rPr>
              <a:t>   - Service and Broadcast Receiver components are commonly injected by piggybacking.</a:t>
            </a:r>
          </a:p>
          <a:p>
            <a:pPr>
              <a:lnSpc>
                <a:spcPts val="3552"/>
              </a:lnSpc>
            </a:pPr>
            <a:r>
              <a:rPr lang="en-US" sz="1973" spc="98">
                <a:solidFill>
                  <a:srgbClr val="FAF7F2"/>
                </a:solidFill>
                <a:latin typeface="TT Prosto Sans"/>
              </a:rPr>
              <a:t>   - Broadcast Receivers register to device events, facilitating triggering of malicious code.</a:t>
            </a:r>
          </a:p>
          <a:p>
            <a:pPr>
              <a:lnSpc>
                <a:spcPts val="3552"/>
              </a:lnSpc>
            </a:pPr>
            <a:r>
              <a:rPr lang="en-US" sz="1973" spc="98">
                <a:solidFill>
                  <a:srgbClr val="FAF7F2"/>
                </a:solidFill>
                <a:latin typeface="TT Prosto Sans"/>
              </a:rPr>
              <a:t>   - Services run background tasks, potentially depleting device resources.</a:t>
            </a:r>
          </a:p>
          <a:p>
            <a:pPr>
              <a:lnSpc>
                <a:spcPts val="3552"/>
              </a:lnSpc>
            </a:pPr>
          </a:p>
          <a:p>
            <a:pPr>
              <a:lnSpc>
                <a:spcPts val="3552"/>
              </a:lnSpc>
            </a:pPr>
            <a:r>
              <a:rPr lang="en-US" sz="1973" spc="98">
                <a:solidFill>
                  <a:srgbClr val="FAF7F2"/>
                </a:solidFill>
                <a:latin typeface="TT Prosto Sans"/>
              </a:rPr>
              <a:t>4. Receiver-Service Relationship:</a:t>
            </a:r>
          </a:p>
          <a:p>
            <a:pPr>
              <a:lnSpc>
                <a:spcPts val="3552"/>
              </a:lnSpc>
            </a:pPr>
            <a:r>
              <a:rPr lang="en-US" sz="1973" spc="98">
                <a:solidFill>
                  <a:srgbClr val="FAF7F2"/>
                </a:solidFill>
                <a:latin typeface="TT Prosto Sans"/>
              </a:rPr>
              <a:t>   - In many cases, when a service is injected, a corresponding receiver is also injected.</a:t>
            </a:r>
          </a:p>
          <a:p>
            <a:pPr>
              <a:lnSpc>
                <a:spcPts val="3552"/>
              </a:lnSpc>
            </a:pPr>
            <a:r>
              <a:rPr lang="en-US" sz="1973" spc="98">
                <a:solidFill>
                  <a:srgbClr val="FAF7F2"/>
                </a:solidFill>
                <a:latin typeface="TT Prosto Sans"/>
              </a:rPr>
              <a:t>   - Receivers serve as proxies to ensure the launch of injected services.</a:t>
            </a:r>
          </a:p>
          <a:p>
            <a:pPr>
              <a:lnSpc>
                <a:spcPts val="3552"/>
              </a:lnSpc>
            </a:pPr>
            <a:r>
              <a:rPr lang="en-US" sz="1973" spc="98">
                <a:solidFill>
                  <a:srgbClr val="FAF7F2"/>
                </a:solidFill>
                <a:latin typeface="TT Prosto Sans"/>
              </a:rPr>
              <a:t>onents.</a:t>
            </a:r>
          </a:p>
          <a:p>
            <a:pPr>
              <a:lnSpc>
                <a:spcPts val="3552"/>
              </a:lnSpc>
            </a:pPr>
          </a:p>
        </p:txBody>
      </p:sp>
    </p:spTree>
  </p:cSld>
  <p:clrMapOvr>
    <a:masterClrMapping/>
  </p:clrMapOvr>
  <p:transition spd="med">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sp>
        <p:nvSpPr>
          <p:cNvPr name="Freeform 2" id="2"/>
          <p:cNvSpPr/>
          <p:nvPr/>
        </p:nvSpPr>
        <p:spPr>
          <a:xfrm flipH="false" flipV="false" rot="0">
            <a:off x="9093832" y="2635066"/>
            <a:ext cx="8941984" cy="6105642"/>
          </a:xfrm>
          <a:custGeom>
            <a:avLst/>
            <a:gdLst/>
            <a:ahLst/>
            <a:cxnLst/>
            <a:rect r="r" b="b" t="t" l="l"/>
            <a:pathLst>
              <a:path h="6105642" w="8941984">
                <a:moveTo>
                  <a:pt x="0" y="0"/>
                </a:moveTo>
                <a:lnTo>
                  <a:pt x="8941985" y="0"/>
                </a:lnTo>
                <a:lnTo>
                  <a:pt x="8941985" y="6105642"/>
                </a:lnTo>
                <a:lnTo>
                  <a:pt x="0" y="6105642"/>
                </a:lnTo>
                <a:lnTo>
                  <a:pt x="0" y="0"/>
                </a:lnTo>
                <a:close/>
              </a:path>
            </a:pathLst>
          </a:custGeom>
          <a:blipFill>
            <a:blip r:embed="rId2"/>
            <a:stretch>
              <a:fillRect l="0" t="0" r="-2728" b="0"/>
            </a:stretch>
          </a:blipFill>
        </p:spPr>
      </p:sp>
      <p:sp>
        <p:nvSpPr>
          <p:cNvPr name="TextBox 3" id="3"/>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F8</a:t>
            </a:r>
          </a:p>
        </p:txBody>
      </p:sp>
      <p:sp>
        <p:nvSpPr>
          <p:cNvPr name="TextBox 4" id="4"/>
          <p:cNvSpPr txBox="true"/>
          <p:nvPr/>
        </p:nvSpPr>
        <p:spPr>
          <a:xfrm rot="0">
            <a:off x="2400362" y="750872"/>
            <a:ext cx="1588763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MOST PIGGYBACKED APPS NOW INCLUDE NEW USER INTERFACES, IMPLEMENT NEW RECEIVERS AND SERVICES, BUT DO NOT ADD NEW DATABASE STRUCTURES</a:t>
            </a:r>
          </a:p>
        </p:txBody>
      </p:sp>
      <p:sp>
        <p:nvSpPr>
          <p:cNvPr name="TextBox 5" id="5"/>
          <p:cNvSpPr txBox="true"/>
          <p:nvPr/>
        </p:nvSpPr>
        <p:spPr>
          <a:xfrm rot="0">
            <a:off x="1347823" y="2277409"/>
            <a:ext cx="7318411" cy="6463167"/>
          </a:xfrm>
          <a:prstGeom prst="rect">
            <a:avLst/>
          </a:prstGeom>
        </p:spPr>
        <p:txBody>
          <a:bodyPr anchor="t" rtlCol="false" tIns="0" lIns="0" bIns="0" rIns="0">
            <a:spAutoFit/>
          </a:bodyPr>
          <a:lstStyle/>
          <a:p>
            <a:pPr>
              <a:lnSpc>
                <a:spcPts val="3681"/>
              </a:lnSpc>
            </a:pPr>
            <a:r>
              <a:rPr lang="en-US" sz="2045" spc="102">
                <a:solidFill>
                  <a:srgbClr val="FAF7F2"/>
                </a:solidFill>
                <a:latin typeface="TT Prosto Sans"/>
              </a:rPr>
              <a:t>5.Empty Implementations:</a:t>
            </a:r>
          </a:p>
          <a:p>
            <a:pPr>
              <a:lnSpc>
                <a:spcPts val="3681"/>
              </a:lnSpc>
            </a:pPr>
            <a:r>
              <a:rPr lang="en-US" sz="2045" spc="102">
                <a:solidFill>
                  <a:srgbClr val="FAF7F2"/>
                </a:solidFill>
                <a:latin typeface="TT Prosto Sans"/>
              </a:rPr>
              <a:t>   -</a:t>
            </a:r>
            <a:r>
              <a:rPr lang="en-US" sz="2045" spc="102">
                <a:solidFill>
                  <a:srgbClr val="FAF7F2"/>
                </a:solidFill>
                <a:latin typeface="TT Prosto Sans"/>
              </a:rPr>
              <a:t>Some newly injected components ship with empty implementations, redirecting execution to parent classes.</a:t>
            </a:r>
          </a:p>
          <a:p>
            <a:pPr>
              <a:lnSpc>
                <a:spcPts val="3681"/>
              </a:lnSpc>
            </a:pPr>
            <a:r>
              <a:rPr lang="en-US" sz="2045" spc="102">
                <a:solidFill>
                  <a:srgbClr val="FAF7F2"/>
                </a:solidFill>
                <a:latin typeface="TT Prosto Sans"/>
              </a:rPr>
              <a:t>   -</a:t>
            </a:r>
            <a:r>
              <a:rPr lang="en-US" sz="2045" spc="102">
                <a:solidFill>
                  <a:srgbClr val="FAF7F2"/>
                </a:solidFill>
                <a:latin typeface="TT Prosto Sans"/>
              </a:rPr>
              <a:t>This indirection can be overlooked in trivial static analysis approaches, impacting the analysis of injected components.</a:t>
            </a:r>
          </a:p>
          <a:p>
            <a:pPr>
              <a:lnSpc>
                <a:spcPts val="3681"/>
              </a:lnSpc>
            </a:pPr>
          </a:p>
          <a:p>
            <a:pPr>
              <a:lnSpc>
                <a:spcPts val="3681"/>
              </a:lnSpc>
            </a:pPr>
            <a:r>
              <a:rPr lang="en-US" sz="2045" spc="102">
                <a:solidFill>
                  <a:srgbClr val="FAF7F2"/>
                </a:solidFill>
                <a:latin typeface="TT Prosto Sans"/>
              </a:rPr>
              <a:t>6.Content Provider Components:</a:t>
            </a:r>
          </a:p>
          <a:p>
            <a:pPr>
              <a:lnSpc>
                <a:spcPts val="3681"/>
              </a:lnSpc>
            </a:pPr>
            <a:r>
              <a:rPr lang="en-US" sz="2045" spc="102">
                <a:solidFill>
                  <a:srgbClr val="FAF7F2"/>
                </a:solidFill>
                <a:latin typeface="TT Prosto Sans"/>
              </a:rPr>
              <a:t>   -</a:t>
            </a:r>
            <a:r>
              <a:rPr lang="en-US" sz="2045" spc="102">
                <a:solidFill>
                  <a:srgbClr val="FAF7F2"/>
                </a:solidFill>
                <a:latin typeface="TT Prosto Sans"/>
              </a:rPr>
              <a:t>No piggybacked apps add new Content Provider components.</a:t>
            </a:r>
          </a:p>
          <a:p>
            <a:pPr>
              <a:lnSpc>
                <a:spcPts val="3681"/>
              </a:lnSpc>
            </a:pPr>
            <a:r>
              <a:rPr lang="en-US" sz="2045" spc="102">
                <a:solidFill>
                  <a:srgbClr val="FAF7F2"/>
                </a:solidFill>
                <a:latin typeface="TT Prosto Sans"/>
              </a:rPr>
              <a:t>   -</a:t>
            </a:r>
            <a:r>
              <a:rPr lang="en-US" sz="2045" spc="102">
                <a:solidFill>
                  <a:srgbClr val="FAF7F2"/>
                </a:solidFill>
                <a:latin typeface="TT Prosto Sans"/>
              </a:rPr>
              <a:t>Suggests that malicious apps are not aimed at structuring data for sharing with other apps.</a:t>
            </a:r>
          </a:p>
          <a:p>
            <a:pPr>
              <a:lnSpc>
                <a:spcPts val="3681"/>
              </a:lnSpc>
            </a:pPr>
          </a:p>
        </p:txBody>
      </p:sp>
    </p:spTree>
  </p:cSld>
  <p:clrMapOvr>
    <a:masterClrMapping/>
  </p:clrMapOvr>
  <p:transition spd="med">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sp>
        <p:nvSpPr>
          <p:cNvPr name="Freeform 2" id="2"/>
          <p:cNvSpPr/>
          <p:nvPr/>
        </p:nvSpPr>
        <p:spPr>
          <a:xfrm flipH="false" flipV="false" rot="0">
            <a:off x="8971944" y="2518084"/>
            <a:ext cx="9185966" cy="6105642"/>
          </a:xfrm>
          <a:custGeom>
            <a:avLst/>
            <a:gdLst/>
            <a:ahLst/>
            <a:cxnLst/>
            <a:rect r="r" b="b" t="t" l="l"/>
            <a:pathLst>
              <a:path h="6105642" w="9185966">
                <a:moveTo>
                  <a:pt x="0" y="0"/>
                </a:moveTo>
                <a:lnTo>
                  <a:pt x="9185966" y="0"/>
                </a:lnTo>
                <a:lnTo>
                  <a:pt x="9185966" y="6105642"/>
                </a:lnTo>
                <a:lnTo>
                  <a:pt x="0" y="6105642"/>
                </a:lnTo>
                <a:lnTo>
                  <a:pt x="0" y="0"/>
                </a:lnTo>
                <a:close/>
              </a:path>
            </a:pathLst>
          </a:custGeom>
          <a:blipFill>
            <a:blip r:embed="rId2"/>
            <a:stretch>
              <a:fillRect l="0" t="0" r="0" b="0"/>
            </a:stretch>
          </a:blipFill>
        </p:spPr>
      </p:sp>
      <p:sp>
        <p:nvSpPr>
          <p:cNvPr name="TextBox 3" id="3"/>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F9</a:t>
            </a:r>
          </a:p>
        </p:txBody>
      </p:sp>
      <p:sp>
        <p:nvSpPr>
          <p:cNvPr name="TextBox 4" id="4"/>
          <p:cNvSpPr txBox="true"/>
          <p:nvPr/>
        </p:nvSpPr>
        <p:spPr>
          <a:xfrm rot="0">
            <a:off x="2400362" y="750872"/>
            <a:ext cx="1588763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PIGGYBACKING OFTEN CONSISTS IN INSERTING A COMPONENT THAT OFFERS THE SAME CAPABILITIES AS AN EXISTING COMPONENT IN THE ORIGINAL APP</a:t>
            </a:r>
          </a:p>
        </p:txBody>
      </p:sp>
      <p:sp>
        <p:nvSpPr>
          <p:cNvPr name="TextBox 5" id="5"/>
          <p:cNvSpPr txBox="true"/>
          <p:nvPr/>
        </p:nvSpPr>
        <p:spPr>
          <a:xfrm rot="0">
            <a:off x="1347823" y="2277409"/>
            <a:ext cx="7318411" cy="7435586"/>
          </a:xfrm>
          <a:prstGeom prst="rect">
            <a:avLst/>
          </a:prstGeom>
        </p:spPr>
        <p:txBody>
          <a:bodyPr anchor="t" rtlCol="false" tIns="0" lIns="0" bIns="0" rIns="0">
            <a:spAutoFit/>
          </a:bodyPr>
          <a:lstStyle/>
          <a:p>
            <a:pPr marL="441544" indent="-220772" lvl="1">
              <a:lnSpc>
                <a:spcPts val="3681"/>
              </a:lnSpc>
              <a:buFont typeface="Arial"/>
              <a:buChar char="•"/>
            </a:pPr>
            <a:r>
              <a:rPr lang="en-US" sz="2045" spc="102">
                <a:solidFill>
                  <a:srgbClr val="FAF7F2"/>
                </a:solidFill>
                <a:latin typeface="TT Prosto Sans"/>
              </a:rPr>
              <a:t>Component Capability Duplication:</a:t>
            </a:r>
          </a:p>
          <a:p>
            <a:pPr marL="883087" indent="-294362" lvl="2">
              <a:lnSpc>
                <a:spcPts val="3681"/>
              </a:lnSpc>
              <a:buFont typeface="Arial"/>
              <a:buChar char="⚬"/>
            </a:pPr>
            <a:r>
              <a:rPr lang="en-US" sz="2045" spc="102">
                <a:solidFill>
                  <a:srgbClr val="FAF7F2"/>
                </a:solidFill>
                <a:latin typeface="TT Prosto Sans"/>
              </a:rPr>
              <a:t>Piggybacking often inv</a:t>
            </a:r>
            <a:r>
              <a:rPr lang="en-US" sz="2045" spc="102">
                <a:solidFill>
                  <a:srgbClr val="FAF7F2"/>
                </a:solidFill>
                <a:latin typeface="TT Prosto Sans"/>
              </a:rPr>
              <a:t>olves adding a component with the same capability already declared for another component in the carrier app.</a:t>
            </a:r>
          </a:p>
          <a:p>
            <a:pPr marL="883087" indent="-294362" lvl="2">
              <a:lnSpc>
                <a:spcPts val="3681"/>
              </a:lnSpc>
              <a:buFont typeface="Arial"/>
              <a:buChar char="⚬"/>
            </a:pPr>
            <a:r>
              <a:rPr lang="en-US" sz="2045" spc="102">
                <a:solidFill>
                  <a:srgbClr val="FAF7F2"/>
                </a:solidFill>
                <a:latin typeface="TT Prosto Sans"/>
              </a:rPr>
              <a:t>In 58% of piggybacked apps, multiple components share the same declared capability.</a:t>
            </a:r>
          </a:p>
          <a:p>
            <a:pPr marL="441544" indent="-220772" lvl="1">
              <a:lnSpc>
                <a:spcPts val="3681"/>
              </a:lnSpc>
              <a:buFont typeface="Arial"/>
              <a:buChar char="•"/>
            </a:pPr>
            <a:r>
              <a:rPr lang="en-US" sz="2045" spc="102">
                <a:solidFill>
                  <a:srgbClr val="FAF7F2"/>
                </a:solidFill>
                <a:latin typeface="TT Prosto Sans"/>
              </a:rPr>
              <a:t>Manual Investigation Observations:</a:t>
            </a:r>
          </a:p>
          <a:p>
            <a:pPr marL="883087" indent="-294362" lvl="2">
              <a:lnSpc>
                <a:spcPts val="3681"/>
              </a:lnSpc>
              <a:buFont typeface="Arial"/>
              <a:buChar char="⚬"/>
            </a:pPr>
            <a:r>
              <a:rPr lang="en-US" sz="2045" spc="102">
                <a:solidFill>
                  <a:srgbClr val="FAF7F2"/>
                </a:solidFill>
                <a:latin typeface="TT Prosto Sans"/>
              </a:rPr>
              <a:t>Most cases</a:t>
            </a:r>
            <a:r>
              <a:rPr lang="en-US" sz="2045" spc="102">
                <a:solidFill>
                  <a:srgbClr val="FAF7F2"/>
                </a:solidFill>
                <a:latin typeface="TT Prosto Sans"/>
              </a:rPr>
              <a:t> of </a:t>
            </a:r>
            <a:r>
              <a:rPr lang="en-US" sz="2045" spc="102">
                <a:solidFill>
                  <a:srgbClr val="FAF7F2"/>
                </a:solidFill>
                <a:latin typeface="TT Prosto Sans"/>
              </a:rPr>
              <a:t>duplicated component capabilities are associated with Broadcast Receivers.</a:t>
            </a:r>
          </a:p>
          <a:p>
            <a:pPr marL="883087" indent="-294362" lvl="2">
              <a:lnSpc>
                <a:spcPts val="3681"/>
              </a:lnSpc>
              <a:buFont typeface="Arial"/>
              <a:buChar char="⚬"/>
            </a:pPr>
            <a:r>
              <a:rPr lang="en-US" sz="2045" spc="102">
                <a:solidFill>
                  <a:srgbClr val="FAF7F2"/>
                </a:solidFill>
                <a:latin typeface="TT Prosto Sans"/>
              </a:rPr>
              <a:t>Duplicated capabilities are likely newly injected, reflecting piggybackers' intent to maximize benefits by injecting multiple independent modules.</a:t>
            </a:r>
          </a:p>
        </p:txBody>
      </p:sp>
    </p:spTree>
  </p:cSld>
  <p:clrMapOvr>
    <a:masterClrMapping/>
  </p:clrMapOvr>
  <p:transition spd="med">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F9</a:t>
            </a:r>
          </a:p>
        </p:txBody>
      </p:sp>
      <p:sp>
        <p:nvSpPr>
          <p:cNvPr name="TextBox 3" id="3"/>
          <p:cNvSpPr txBox="true"/>
          <p:nvPr/>
        </p:nvSpPr>
        <p:spPr>
          <a:xfrm rot="0">
            <a:off x="2400362" y="750872"/>
            <a:ext cx="15887638" cy="1180399"/>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Distillery Display"/>
              </a:rPr>
              <a:t>PIGGYBACKING OFTEN CONSISTS IN INSERTING A COMPONENT THAT OFFERS THE SAME CAPABILITIES AS AN EXISTING COMPONENT IN THE ORIGINAL APP</a:t>
            </a:r>
          </a:p>
        </p:txBody>
      </p:sp>
      <p:sp>
        <p:nvSpPr>
          <p:cNvPr name="TextBox 4" id="4"/>
          <p:cNvSpPr txBox="true"/>
          <p:nvPr/>
        </p:nvSpPr>
        <p:spPr>
          <a:xfrm rot="0">
            <a:off x="1347823" y="2277409"/>
            <a:ext cx="7318411" cy="7854992"/>
          </a:xfrm>
          <a:prstGeom prst="rect">
            <a:avLst/>
          </a:prstGeom>
        </p:spPr>
        <p:txBody>
          <a:bodyPr anchor="t" rtlCol="false" tIns="0" lIns="0" bIns="0" rIns="0">
            <a:spAutoFit/>
          </a:bodyPr>
          <a:lstStyle/>
          <a:p>
            <a:pPr marL="441543" indent="-220772" lvl="1">
              <a:lnSpc>
                <a:spcPts val="3681"/>
              </a:lnSpc>
              <a:buFont typeface="Arial"/>
              <a:buChar char="•"/>
            </a:pPr>
            <a:r>
              <a:rPr lang="en-US" sz="2045" spc="102">
                <a:solidFill>
                  <a:srgbClr val="FAF7F2"/>
                </a:solidFill>
                <a:latin typeface="TT Prosto Sans"/>
              </a:rPr>
              <a:t>Example of Duplicated Component Capabilities:</a:t>
            </a:r>
          </a:p>
          <a:p>
            <a:pPr marL="883086" indent="-294362" lvl="2">
              <a:lnSpc>
                <a:spcPts val="3681"/>
              </a:lnSpc>
              <a:buFont typeface="Arial"/>
              <a:buChar char="⚬"/>
            </a:pPr>
            <a:r>
              <a:rPr lang="en-US" sz="2045" spc="102">
                <a:solidFill>
                  <a:srgbClr val="FAF7F2"/>
                </a:solidFill>
                <a:latin typeface="TT Prosto Sans"/>
              </a:rPr>
              <a:t>Listing 3 illustrates an exa</a:t>
            </a:r>
            <a:r>
              <a:rPr lang="en-US" sz="2045" spc="102">
                <a:solidFill>
                  <a:srgbClr val="FAF7F2"/>
                </a:solidFill>
                <a:latin typeface="TT Prosto Sans"/>
              </a:rPr>
              <a:t>mple where four newly injected receivers share the same capabilities, likely from four different modules.</a:t>
            </a:r>
          </a:p>
          <a:p>
            <a:pPr marL="441543" indent="-220772" lvl="1">
              <a:lnSpc>
                <a:spcPts val="3681"/>
              </a:lnSpc>
              <a:buFont typeface="Arial"/>
              <a:buChar char="•"/>
            </a:pPr>
            <a:r>
              <a:rPr lang="en-US" sz="2045" spc="102">
                <a:solidFill>
                  <a:srgbClr val="FAF7F2"/>
                </a:solidFill>
                <a:latin typeface="TT Prosto Sans"/>
              </a:rPr>
              <a:t>Top 10 Duplicated Capab</a:t>
            </a:r>
            <a:r>
              <a:rPr lang="en-US" sz="2045" spc="102">
                <a:solidFill>
                  <a:srgbClr val="FAF7F2"/>
                </a:solidFill>
                <a:latin typeface="TT Prosto Sans"/>
              </a:rPr>
              <a:t>ilities:</a:t>
            </a:r>
          </a:p>
          <a:p>
            <a:pPr marL="883086" indent="-294362" lvl="2">
              <a:lnSpc>
                <a:spcPts val="3681"/>
              </a:lnSpc>
              <a:buFont typeface="Arial"/>
              <a:buChar char="⚬"/>
            </a:pPr>
            <a:r>
              <a:rPr lang="en-US" sz="2045" spc="102">
                <a:solidFill>
                  <a:srgbClr val="FAF7F2"/>
                </a:solidFill>
                <a:latin typeface="TT Prosto Sans"/>
              </a:rPr>
              <a:t>Fig. 19 lists the top 10 duplicated capabilities leveraged by piggybacked apps.</a:t>
            </a:r>
          </a:p>
          <a:p>
            <a:pPr marL="883086" indent="-294362" lvl="2">
              <a:lnSpc>
                <a:spcPts val="3681"/>
              </a:lnSpc>
              <a:buFont typeface="Arial"/>
              <a:buChar char="⚬"/>
            </a:pPr>
            <a:r>
              <a:rPr lang="en-US" sz="2045" spc="102">
                <a:solidFill>
                  <a:srgbClr val="FAF7F2"/>
                </a:solidFill>
                <a:latin typeface="TT Prosto Sans"/>
              </a:rPr>
              <a:t>The three capabilities presented in Listing 3 are identified as the most duplicated</a:t>
            </a:r>
            <a:r>
              <a:rPr lang="en-US" sz="2045" spc="102">
                <a:solidFill>
                  <a:srgbClr val="FAF7F2"/>
                </a:solidFill>
                <a:latin typeface="TT Prosto Sans"/>
              </a:rPr>
              <a:t> by</a:t>
            </a:r>
            <a:r>
              <a:rPr lang="en-US" sz="2045" spc="102">
                <a:solidFill>
                  <a:srgbClr val="FAF7F2"/>
                </a:solidFill>
                <a:latin typeface="TT Prosto Sans"/>
              </a:rPr>
              <a:t> piggybackers.</a:t>
            </a:r>
          </a:p>
          <a:p>
            <a:pPr marL="883086" indent="-294362" lvl="2">
              <a:lnSpc>
                <a:spcPts val="3681"/>
              </a:lnSpc>
              <a:buFont typeface="Arial"/>
              <a:buChar char="⚬"/>
            </a:pPr>
            <a:r>
              <a:rPr lang="en-US" sz="2045" spc="102">
                <a:solidFill>
                  <a:srgbClr val="FAF7F2"/>
                </a:solidFill>
                <a:latin typeface="TT Prosto Sans"/>
              </a:rPr>
              <a:t>These capabilities are associated with commonly-fired system events</a:t>
            </a:r>
            <a:r>
              <a:rPr lang="en-US" sz="2045" spc="102">
                <a:solidFill>
                  <a:srgbClr val="FAF7F2"/>
                </a:solidFill>
                <a:latin typeface="TT Prosto Sans"/>
              </a:rPr>
              <a:t> in Android d</a:t>
            </a:r>
            <a:r>
              <a:rPr lang="en-US" sz="2045" spc="102">
                <a:solidFill>
                  <a:srgbClr val="FAF7F2"/>
                </a:solidFill>
                <a:latin typeface="TT Prosto Sans"/>
              </a:rPr>
              <a:t>evices, such as new app installation, internet connection change, and phone unlock.</a:t>
            </a:r>
          </a:p>
          <a:p>
            <a:pPr>
              <a:lnSpc>
                <a:spcPts val="3681"/>
              </a:lnSpc>
            </a:pPr>
          </a:p>
        </p:txBody>
      </p:sp>
      <p:sp>
        <p:nvSpPr>
          <p:cNvPr name="Freeform 5" id="5"/>
          <p:cNvSpPr/>
          <p:nvPr/>
        </p:nvSpPr>
        <p:spPr>
          <a:xfrm flipH="false" flipV="false" rot="0">
            <a:off x="9735019" y="3626306"/>
            <a:ext cx="8244686" cy="5019220"/>
          </a:xfrm>
          <a:custGeom>
            <a:avLst/>
            <a:gdLst/>
            <a:ahLst/>
            <a:cxnLst/>
            <a:rect r="r" b="b" t="t" l="l"/>
            <a:pathLst>
              <a:path h="5019220" w="8244686">
                <a:moveTo>
                  <a:pt x="0" y="0"/>
                </a:moveTo>
                <a:lnTo>
                  <a:pt x="8244686" y="0"/>
                </a:lnTo>
                <a:lnTo>
                  <a:pt x="8244686" y="5019220"/>
                </a:lnTo>
                <a:lnTo>
                  <a:pt x="0" y="5019220"/>
                </a:lnTo>
                <a:lnTo>
                  <a:pt x="0" y="0"/>
                </a:lnTo>
                <a:close/>
              </a:path>
            </a:pathLst>
          </a:custGeom>
          <a:blipFill>
            <a:blip r:embed="rId2"/>
            <a:stretch>
              <a:fillRect l="0" t="0" r="0" b="0"/>
            </a:stretch>
          </a:blipFill>
        </p:spPr>
      </p:sp>
    </p:spTree>
  </p:cSld>
  <p:clrMapOvr>
    <a:masterClrMapping/>
  </p:clrMapOvr>
  <p:transition spd="med">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8036481" y="3025123"/>
            <a:ext cx="9841982" cy="5991626"/>
          </a:xfrm>
          <a:custGeom>
            <a:avLst/>
            <a:gdLst/>
            <a:ahLst/>
            <a:cxnLst/>
            <a:rect r="r" b="b" t="t" l="l"/>
            <a:pathLst>
              <a:path h="5991626" w="9841982">
                <a:moveTo>
                  <a:pt x="0" y="0"/>
                </a:moveTo>
                <a:lnTo>
                  <a:pt x="9841981" y="0"/>
                </a:lnTo>
                <a:lnTo>
                  <a:pt x="9841981" y="5991626"/>
                </a:lnTo>
                <a:lnTo>
                  <a:pt x="0" y="5991626"/>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F10</a:t>
            </a:r>
          </a:p>
        </p:txBody>
      </p:sp>
      <p:sp>
        <p:nvSpPr>
          <p:cNvPr name="TextBox 7" id="7"/>
          <p:cNvSpPr txBox="true"/>
          <p:nvPr/>
        </p:nvSpPr>
        <p:spPr>
          <a:xfrm rot="0">
            <a:off x="2653469" y="750872"/>
            <a:ext cx="15634531" cy="1780474"/>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PIGGYBACKED APPS CAN SIMPLY TRICK USERS BY CHANGING THE LAUNCHER COMPONENT IN THE APP, IN ORDER TO TRIGGER THE EXECUTION OF RIDER CODE</a:t>
            </a:r>
          </a:p>
        </p:txBody>
      </p:sp>
      <p:sp>
        <p:nvSpPr>
          <p:cNvPr name="TextBox 8" id="8"/>
          <p:cNvSpPr txBox="true"/>
          <p:nvPr/>
        </p:nvSpPr>
        <p:spPr>
          <a:xfrm rot="0">
            <a:off x="547756" y="2482941"/>
            <a:ext cx="6895360" cy="7421293"/>
          </a:xfrm>
          <a:prstGeom prst="rect">
            <a:avLst/>
          </a:prstGeom>
        </p:spPr>
        <p:txBody>
          <a:bodyPr anchor="t" rtlCol="false" tIns="0" lIns="0" bIns="0" rIns="0">
            <a:spAutoFit/>
          </a:bodyPr>
          <a:lstStyle/>
          <a:p>
            <a:pPr>
              <a:lnSpc>
                <a:spcPts val="3692"/>
              </a:lnSpc>
            </a:pPr>
            <a:r>
              <a:rPr lang="en-US" sz="2051" spc="102">
                <a:solidFill>
                  <a:srgbClr val="FAF7F2"/>
                </a:solidFill>
                <a:latin typeface="TT Prosto Sans"/>
              </a:rPr>
              <a:t>As previously explained, Android apps include in their Manifest file an Application package name that uniquely identifies the app. They also list in the Manifest file all important components, such as the LAUNCHER component with its class name. Generally Application package name and Launcher component name are identical or related identically. However, when a malware writer is subverting app users, she/he can replace the original Launcher with a component from his malicious payload. The app example from Listing 4 illustrates such a case where the app’s package (se.illusionlabs.labyrinth.full, line 1) and launcher (com.loading.MainFirstActivity, line 10) differ.</a:t>
            </a:r>
          </a:p>
        </p:txBody>
      </p:sp>
    </p:spTree>
  </p:cSld>
  <p:clrMapOvr>
    <a:masterClrMapping/>
  </p:clrMapOvr>
  <p:transition spd="med">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6221416" y="3411758"/>
            <a:ext cx="11987219" cy="3497231"/>
          </a:xfrm>
          <a:custGeom>
            <a:avLst/>
            <a:gdLst/>
            <a:ahLst/>
            <a:cxnLst/>
            <a:rect r="r" b="b" t="t" l="l"/>
            <a:pathLst>
              <a:path h="3497231" w="11987219">
                <a:moveTo>
                  <a:pt x="0" y="0"/>
                </a:moveTo>
                <a:lnTo>
                  <a:pt x="11987219" y="0"/>
                </a:lnTo>
                <a:lnTo>
                  <a:pt x="11987219" y="3497231"/>
                </a:lnTo>
                <a:lnTo>
                  <a:pt x="0" y="3497231"/>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F10</a:t>
            </a:r>
          </a:p>
        </p:txBody>
      </p:sp>
      <p:sp>
        <p:nvSpPr>
          <p:cNvPr name="TextBox 7" id="7"/>
          <p:cNvSpPr txBox="true"/>
          <p:nvPr/>
        </p:nvSpPr>
        <p:spPr>
          <a:xfrm rot="0">
            <a:off x="2653469" y="750872"/>
            <a:ext cx="15634531" cy="1780474"/>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PIGGYBACKED APPS CAN SIMPLY TRICK USERS BY CHANGING THE LAUNCHER COMPONENT IN THE APP, IN ORDER TO TRIGGER THE EXECUTION OF RIDER CODE</a:t>
            </a:r>
          </a:p>
        </p:txBody>
      </p:sp>
      <p:sp>
        <p:nvSpPr>
          <p:cNvPr name="TextBox 8" id="8"/>
          <p:cNvSpPr txBox="true"/>
          <p:nvPr/>
        </p:nvSpPr>
        <p:spPr>
          <a:xfrm rot="0">
            <a:off x="547756" y="2482941"/>
            <a:ext cx="5511711" cy="6955432"/>
          </a:xfrm>
          <a:prstGeom prst="rect">
            <a:avLst/>
          </a:prstGeom>
        </p:spPr>
        <p:txBody>
          <a:bodyPr anchor="t" rtlCol="false" tIns="0" lIns="0" bIns="0" rIns="0">
            <a:spAutoFit/>
          </a:bodyPr>
          <a:lstStyle/>
          <a:p>
            <a:pPr>
              <a:lnSpc>
                <a:spcPts val="3692"/>
              </a:lnSpc>
            </a:pPr>
            <a:r>
              <a:rPr lang="en-US" sz="2051" spc="102">
                <a:solidFill>
                  <a:srgbClr val="FAF7F2"/>
                </a:solidFill>
                <a:latin typeface="TT Prosto Sans"/>
              </a:rPr>
              <a:t>We investigate our piggybacking pairs to identify cases where the piggybacked apps has changed their LAUNCHER component, comparing to the original benign app. Table 1 illustrates some examples on the original and updated LAUNCHER. These changes in the Manifest file are essential for piggybackers to ensure that their code is run. We found 73 cases in our dataset where the piggybacked app switched the original launcher component to one component that was added as part of its rider code.</a:t>
            </a:r>
          </a:p>
        </p:txBody>
      </p:sp>
    </p:spTree>
  </p:cSld>
  <p:clrMapOvr>
    <a:masterClrMapping/>
  </p:clrMapOvr>
  <p:transition spd="med">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4361902" y="2224873"/>
            <a:ext cx="9368802" cy="7679868"/>
          </a:xfrm>
          <a:custGeom>
            <a:avLst/>
            <a:gdLst/>
            <a:ahLst/>
            <a:cxnLst/>
            <a:rect r="r" b="b" t="t" l="l"/>
            <a:pathLst>
              <a:path h="7679868" w="9368802">
                <a:moveTo>
                  <a:pt x="0" y="0"/>
                </a:moveTo>
                <a:lnTo>
                  <a:pt x="9368801" y="0"/>
                </a:lnTo>
                <a:lnTo>
                  <a:pt x="9368801" y="7679868"/>
                </a:lnTo>
                <a:lnTo>
                  <a:pt x="0" y="7679868"/>
                </a:lnTo>
                <a:lnTo>
                  <a:pt x="0" y="0"/>
                </a:lnTo>
                <a:close/>
              </a:path>
            </a:pathLst>
          </a:custGeom>
          <a:blipFill>
            <a:blip r:embed="rId3"/>
            <a:stretch>
              <a:fillRect l="0" t="0" r="0" b="0"/>
            </a:stretch>
          </a:blipFill>
        </p:spPr>
      </p:sp>
      <p:sp>
        <p:nvSpPr>
          <p:cNvPr name="TextBox 6" id="6"/>
          <p:cNvSpPr txBox="true"/>
          <p:nvPr/>
        </p:nvSpPr>
        <p:spPr>
          <a:xfrm rot="0">
            <a:off x="1028700" y="895350"/>
            <a:ext cx="15518585" cy="8191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TERMINOLOGY</a:t>
            </a:r>
          </a:p>
        </p:txBody>
      </p:sp>
    </p:spTree>
  </p:cSld>
  <p:clrMapOvr>
    <a:masterClrMapping/>
  </p:clrMapOvr>
  <p:transition spd="med">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F11</a:t>
            </a:r>
          </a:p>
        </p:txBody>
      </p:sp>
      <p:sp>
        <p:nvSpPr>
          <p:cNvPr name="TextBox 6" id="6"/>
          <p:cNvSpPr txBox="true"/>
          <p:nvPr/>
        </p:nvSpPr>
        <p:spPr>
          <a:xfrm rot="0">
            <a:off x="2653469" y="750872"/>
            <a:ext cx="15079674"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PIGGYBACKING IS OFTEN CHARACTERIZED BY A NAMING MISMATCH BETWEEN EXISTING AND INSERTED COMPONENTS</a:t>
            </a:r>
          </a:p>
        </p:txBody>
      </p:sp>
      <p:sp>
        <p:nvSpPr>
          <p:cNvPr name="TextBox 7" id="7"/>
          <p:cNvSpPr txBox="true"/>
          <p:nvPr/>
        </p:nvSpPr>
        <p:spPr>
          <a:xfrm rot="0">
            <a:off x="467513" y="2062679"/>
            <a:ext cx="12964636" cy="7965412"/>
          </a:xfrm>
          <a:prstGeom prst="rect">
            <a:avLst/>
          </a:prstGeom>
        </p:spPr>
        <p:txBody>
          <a:bodyPr anchor="t" rtlCol="false" tIns="0" lIns="0" bIns="0" rIns="0">
            <a:spAutoFit/>
          </a:bodyPr>
          <a:lstStyle/>
          <a:p>
            <a:pPr>
              <a:lnSpc>
                <a:spcPts val="4215"/>
              </a:lnSpc>
            </a:pPr>
            <a:r>
              <a:rPr lang="en-US" sz="2342" spc="117">
                <a:solidFill>
                  <a:srgbClr val="FAF7F2"/>
                </a:solidFill>
                <a:latin typeface="TT Prosto Sans"/>
              </a:rPr>
              <a:t>Since Android apps are mostly developed in Java, different modules in the application package come in the form of Java packages. In this programming model, developer code is structured in a way that its own packages have related names with the Application package name (generally sharing the same hierarchical root, e.g., com.example.*). When an app is piggybacked, the inserted code comes as separated modules constituting the rider code with different package names. Thus, the proportions in components that share the application package names can also be indicative of piggybacking. Such diversity of package names can be seen in the example of Listing 4. The presented excerpt already contains three different packages. Since Android apps make extensive use of Google framework libraries, we systematically exclude those in our analysis to improve the chance of capturing the true diversity brought by piggybacking. Fig. 20 illustrates that piggybacked apps present a higher diversity of packages names in comparison with their original benign counterparts</a:t>
            </a:r>
          </a:p>
        </p:txBody>
      </p:sp>
      <p:sp>
        <p:nvSpPr>
          <p:cNvPr name="Freeform 8" id="8"/>
          <p:cNvSpPr/>
          <p:nvPr/>
        </p:nvSpPr>
        <p:spPr>
          <a:xfrm flipH="false" flipV="false" rot="0">
            <a:off x="13667741" y="3432652"/>
            <a:ext cx="4469882" cy="1836016"/>
          </a:xfrm>
          <a:custGeom>
            <a:avLst/>
            <a:gdLst/>
            <a:ahLst/>
            <a:cxnLst/>
            <a:rect r="r" b="b" t="t" l="l"/>
            <a:pathLst>
              <a:path h="1836016" w="4469882">
                <a:moveTo>
                  <a:pt x="0" y="0"/>
                </a:moveTo>
                <a:lnTo>
                  <a:pt x="4469882" y="0"/>
                </a:lnTo>
                <a:lnTo>
                  <a:pt x="4469882" y="1836016"/>
                </a:lnTo>
                <a:lnTo>
                  <a:pt x="0" y="1836016"/>
                </a:lnTo>
                <a:lnTo>
                  <a:pt x="0" y="0"/>
                </a:lnTo>
                <a:close/>
              </a:path>
            </a:pathLst>
          </a:custGeom>
          <a:blipFill>
            <a:blip r:embed="rId3"/>
            <a:stretch>
              <a:fillRect l="0" t="0" r="0" b="0"/>
            </a:stretch>
          </a:blipFill>
        </p:spPr>
      </p:sp>
    </p:spTree>
  </p:cSld>
  <p:clrMapOvr>
    <a:masterClrMapping/>
  </p:clrMapOvr>
  <p:transition spd="med">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10145717" y="2012924"/>
            <a:ext cx="7175896" cy="6564879"/>
          </a:xfrm>
          <a:custGeom>
            <a:avLst/>
            <a:gdLst/>
            <a:ahLst/>
            <a:cxnLst/>
            <a:rect r="r" b="b" t="t" l="l"/>
            <a:pathLst>
              <a:path h="6564879" w="7175896">
                <a:moveTo>
                  <a:pt x="0" y="0"/>
                </a:moveTo>
                <a:lnTo>
                  <a:pt x="7175896" y="0"/>
                </a:lnTo>
                <a:lnTo>
                  <a:pt x="7175896" y="6564880"/>
                </a:lnTo>
                <a:lnTo>
                  <a:pt x="0" y="6564880"/>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F12</a:t>
            </a:r>
          </a:p>
        </p:txBody>
      </p:sp>
      <p:sp>
        <p:nvSpPr>
          <p:cNvPr name="TextBox 7" id="7"/>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MALICIOUS PIGGYBACKED PAYLOAD IS GENERALLY CONNECTED TO THE BENIGN CARRIER CODE VIA A SINGLE METHOD CALL STATEMENT</a:t>
            </a:r>
          </a:p>
        </p:txBody>
      </p:sp>
      <p:sp>
        <p:nvSpPr>
          <p:cNvPr name="TextBox 8" id="8"/>
          <p:cNvSpPr txBox="true"/>
          <p:nvPr/>
        </p:nvSpPr>
        <p:spPr>
          <a:xfrm rot="0">
            <a:off x="547756" y="2482941"/>
            <a:ext cx="7958408" cy="7421293"/>
          </a:xfrm>
          <a:prstGeom prst="rect">
            <a:avLst/>
          </a:prstGeom>
        </p:spPr>
        <p:txBody>
          <a:bodyPr anchor="t" rtlCol="false" tIns="0" lIns="0" bIns="0" rIns="0">
            <a:spAutoFit/>
          </a:bodyPr>
          <a:lstStyle/>
          <a:p>
            <a:pPr>
              <a:lnSpc>
                <a:spcPts val="3692"/>
              </a:lnSpc>
            </a:pPr>
            <a:r>
              <a:rPr lang="en-US" sz="2051" spc="102">
                <a:solidFill>
                  <a:srgbClr val="FAF7F2"/>
                </a:solidFill>
                <a:latin typeface="TT Prosto Sans"/>
              </a:rPr>
              <a:t>Listing 5 illustrates a snippet showing an example of type1 hook (cf. definition in Section 4.1), where the hook (line 4) is placed immediately at the beginning of the onCreate method to trigger the malicious payload when component UnityPlayerProxyActivity is activated. The fact that a static method is leveraged somewhat suggests that piggybackers attempt to pay least effort to connect benign carrier code to rider code. The simplified implementation of touydig.init() is shown in lines 11-20. Generally, this method is used to initialize three modules which are simultaneously injected by piggybackers. All the three modules, including umeng, kuguo, and crazymedia, are injected to provide advertizement and consequently to redirect the revenues from the original developers to piggybackers.</a:t>
            </a:r>
          </a:p>
        </p:txBody>
      </p:sp>
    </p:spTree>
  </p:cSld>
  <p:clrMapOvr>
    <a:masterClrMapping/>
  </p:clrMapOvr>
  <p:transition spd="med">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F13</a:t>
            </a:r>
          </a:p>
        </p:txBody>
      </p:sp>
      <p:sp>
        <p:nvSpPr>
          <p:cNvPr name="TextBox 6" id="6"/>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PIGGYBACKING HOOKS ARE GENERALLY PLACED WITHIN LIBRARY CODE RATHER THAN IN CORE APP CODE</a:t>
            </a:r>
          </a:p>
        </p:txBody>
      </p:sp>
      <p:sp>
        <p:nvSpPr>
          <p:cNvPr name="TextBox 7" id="7"/>
          <p:cNvSpPr txBox="true"/>
          <p:nvPr/>
        </p:nvSpPr>
        <p:spPr>
          <a:xfrm rot="0">
            <a:off x="547756" y="2387691"/>
            <a:ext cx="16817135" cy="4642388"/>
          </a:xfrm>
          <a:prstGeom prst="rect">
            <a:avLst/>
          </a:prstGeom>
        </p:spPr>
        <p:txBody>
          <a:bodyPr anchor="t" rtlCol="false" tIns="0" lIns="0" bIns="0" rIns="0">
            <a:spAutoFit/>
          </a:bodyPr>
          <a:lstStyle/>
          <a:p>
            <a:pPr>
              <a:lnSpc>
                <a:spcPts val="6212"/>
              </a:lnSpc>
            </a:pPr>
            <a:r>
              <a:rPr lang="en-US" sz="3451" spc="172">
                <a:solidFill>
                  <a:srgbClr val="FAF7F2"/>
                </a:solidFill>
                <a:latin typeface="TT Prosto Sans"/>
              </a:rPr>
              <a:t>We look into the carrier method implementations where hook statements are placed. Table 3 presents the top 5 methods where hook statements can be recurrently traced to. Interestingly, all five methods are actually part of wellknown libraries that are used for benign functionality. We further found that these libraries actually propose utility functions for Game apps.</a:t>
            </a:r>
          </a:p>
        </p:txBody>
      </p:sp>
    </p:spTree>
  </p:cSld>
  <p:clrMapOvr>
    <a:masterClrMapping/>
  </p:clrMapOvr>
  <p:transition spd="med">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4428772" y="1716617"/>
            <a:ext cx="9756326" cy="7999713"/>
          </a:xfrm>
          <a:custGeom>
            <a:avLst/>
            <a:gdLst/>
            <a:ahLst/>
            <a:cxnLst/>
            <a:rect r="r" b="b" t="t" l="l"/>
            <a:pathLst>
              <a:path h="7999713" w="9756326">
                <a:moveTo>
                  <a:pt x="0" y="0"/>
                </a:moveTo>
                <a:lnTo>
                  <a:pt x="9756326" y="0"/>
                </a:lnTo>
                <a:lnTo>
                  <a:pt x="9756326" y="7999713"/>
                </a:lnTo>
                <a:lnTo>
                  <a:pt x="0" y="7999713"/>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F14</a:t>
            </a:r>
          </a:p>
        </p:txBody>
      </p:sp>
      <p:sp>
        <p:nvSpPr>
          <p:cNvPr name="TextBox 7" id="7"/>
          <p:cNvSpPr txBox="true"/>
          <p:nvPr/>
        </p:nvSpPr>
        <p:spPr>
          <a:xfrm rot="0">
            <a:off x="2653469" y="750872"/>
            <a:ext cx="15432046" cy="580324"/>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INJECTED PAYLOAD IS OFTEN REUSED ACROSS SEVERAL PIGGYBACKED APPS</a:t>
            </a:r>
          </a:p>
        </p:txBody>
      </p:sp>
    </p:spTree>
  </p:cSld>
  <p:clrMapOvr>
    <a:masterClrMapping/>
  </p:clrMapOvr>
  <p:transition spd="med">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8818639" y="2501928"/>
            <a:ext cx="9169601" cy="3175465"/>
          </a:xfrm>
          <a:custGeom>
            <a:avLst/>
            <a:gdLst/>
            <a:ahLst/>
            <a:cxnLst/>
            <a:rect r="r" b="b" t="t" l="l"/>
            <a:pathLst>
              <a:path h="3175465" w="9169601">
                <a:moveTo>
                  <a:pt x="0" y="0"/>
                </a:moveTo>
                <a:lnTo>
                  <a:pt x="9169602" y="0"/>
                </a:lnTo>
                <a:lnTo>
                  <a:pt x="9169602" y="3175465"/>
                </a:lnTo>
                <a:lnTo>
                  <a:pt x="0" y="3175465"/>
                </a:lnTo>
                <a:lnTo>
                  <a:pt x="0" y="0"/>
                </a:lnTo>
                <a:close/>
              </a:path>
            </a:pathLst>
          </a:custGeom>
          <a:blipFill>
            <a:blip r:embed="rId3"/>
            <a:stretch>
              <a:fillRect l="0" t="0" r="0" b="0"/>
            </a:stretch>
          </a:blipFill>
        </p:spPr>
      </p:sp>
      <p:sp>
        <p:nvSpPr>
          <p:cNvPr name="Freeform 6" id="6"/>
          <p:cNvSpPr/>
          <p:nvPr/>
        </p:nvSpPr>
        <p:spPr>
          <a:xfrm flipH="false" flipV="false" rot="0">
            <a:off x="8770662" y="6067739"/>
            <a:ext cx="9251326" cy="3203766"/>
          </a:xfrm>
          <a:custGeom>
            <a:avLst/>
            <a:gdLst/>
            <a:ahLst/>
            <a:cxnLst/>
            <a:rect r="r" b="b" t="t" l="l"/>
            <a:pathLst>
              <a:path h="3203766" w="9251326">
                <a:moveTo>
                  <a:pt x="0" y="0"/>
                </a:moveTo>
                <a:lnTo>
                  <a:pt x="9251326" y="0"/>
                </a:lnTo>
                <a:lnTo>
                  <a:pt x="9251326" y="3203767"/>
                </a:lnTo>
                <a:lnTo>
                  <a:pt x="0" y="3203767"/>
                </a:lnTo>
                <a:lnTo>
                  <a:pt x="0" y="0"/>
                </a:lnTo>
                <a:close/>
              </a:path>
            </a:pathLst>
          </a:custGeom>
          <a:blipFill>
            <a:blip r:embed="rId4"/>
            <a:stretch>
              <a:fillRect l="0" t="0" r="0" b="0"/>
            </a:stretch>
          </a:blipFill>
        </p:spPr>
      </p:sp>
      <p:sp>
        <p:nvSpPr>
          <p:cNvPr name="TextBox 7" id="7"/>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F15</a:t>
            </a:r>
          </a:p>
        </p:txBody>
      </p:sp>
      <p:sp>
        <p:nvSpPr>
          <p:cNvPr name="TextBox 8" id="8"/>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PIGGYBACKING ADDS CODE WHICH PERFORMS SENSITIVE ACTIONS, OFTEN WITHOUT REFERRING TO DEVICE USERS</a:t>
            </a:r>
          </a:p>
        </p:txBody>
      </p:sp>
      <p:sp>
        <p:nvSpPr>
          <p:cNvPr name="TextBox 9" id="9"/>
          <p:cNvSpPr txBox="true"/>
          <p:nvPr/>
        </p:nvSpPr>
        <p:spPr>
          <a:xfrm rot="0">
            <a:off x="530882" y="1743389"/>
            <a:ext cx="8093398" cy="8553449"/>
          </a:xfrm>
          <a:prstGeom prst="rect">
            <a:avLst/>
          </a:prstGeom>
        </p:spPr>
        <p:txBody>
          <a:bodyPr anchor="t" rtlCol="false" tIns="0" lIns="0" bIns="0" rIns="0">
            <a:spAutoFit/>
          </a:bodyPr>
          <a:lstStyle/>
          <a:p>
            <a:pPr>
              <a:lnSpc>
                <a:spcPts val="2700"/>
              </a:lnSpc>
            </a:pPr>
            <a:r>
              <a:rPr lang="en-US" sz="1500" spc="75">
                <a:solidFill>
                  <a:srgbClr val="FAF7F2"/>
                </a:solidFill>
                <a:latin typeface="TT Prosto Sans"/>
              </a:rPr>
              <a:t>1. Role of Intents:</a:t>
            </a:r>
          </a:p>
          <a:p>
            <a:pPr>
              <a:lnSpc>
                <a:spcPts val="2700"/>
              </a:lnSpc>
            </a:pPr>
            <a:r>
              <a:rPr lang="en-US" sz="1500" spc="75">
                <a:solidFill>
                  <a:srgbClr val="FAF7F2"/>
                </a:solidFill>
                <a:latin typeface="TT Prosto Sans"/>
              </a:rPr>
              <a:t>   - Intents serve as special objects facilitating data exchange across Android app components.</a:t>
            </a:r>
          </a:p>
          <a:p>
            <a:pPr>
              <a:lnSpc>
                <a:spcPts val="2700"/>
              </a:lnSpc>
            </a:pPr>
            <a:r>
              <a:rPr lang="en-US" sz="1500" spc="75">
                <a:solidFill>
                  <a:srgbClr val="FAF7F2"/>
                </a:solidFill>
                <a:latin typeface="TT Prosto Sans"/>
              </a:rPr>
              <a:t>   - Allows components to reuse functionalities implemented in other components within or outside the app.</a:t>
            </a:r>
          </a:p>
          <a:p>
            <a:pPr>
              <a:lnSpc>
                <a:spcPts val="2700"/>
              </a:lnSpc>
            </a:pPr>
            <a:r>
              <a:rPr lang="en-US" sz="1500" spc="75">
                <a:solidFill>
                  <a:srgbClr val="FAF7F2"/>
                </a:solidFill>
                <a:latin typeface="TT Prosto Sans"/>
              </a:rPr>
              <a:t>   - Intent objects include an action field indicating the desired operation on the exchanged data.</a:t>
            </a:r>
          </a:p>
          <a:p>
            <a:pPr>
              <a:lnSpc>
                <a:spcPts val="2700"/>
              </a:lnSpc>
            </a:pPr>
          </a:p>
          <a:p>
            <a:pPr>
              <a:lnSpc>
                <a:spcPts val="2700"/>
              </a:lnSpc>
            </a:pPr>
            <a:r>
              <a:rPr lang="en-US" sz="1500" spc="75">
                <a:solidFill>
                  <a:srgbClr val="FAF7F2"/>
                </a:solidFill>
                <a:latin typeface="TT Prosto Sans"/>
              </a:rPr>
              <a:t>2. Top Actions in Rider Code Intents:</a:t>
            </a:r>
          </a:p>
          <a:p>
            <a:pPr>
              <a:lnSpc>
                <a:spcPts val="2700"/>
              </a:lnSpc>
            </a:pPr>
            <a:r>
              <a:rPr lang="en-US" sz="1500" spc="75">
                <a:solidFill>
                  <a:srgbClr val="FAF7F2"/>
                </a:solidFill>
                <a:latin typeface="TT Prosto Sans"/>
              </a:rPr>
              <a:t>   - Fig. 21 lists the most common actions observed in all intents used by rider code across piggybacked apps.</a:t>
            </a:r>
          </a:p>
          <a:p>
            <a:pPr>
              <a:lnSpc>
                <a:spcPts val="2700"/>
              </a:lnSpc>
            </a:pPr>
            <a:r>
              <a:rPr lang="en-US" sz="1500" spc="75">
                <a:solidFill>
                  <a:srgbClr val="FAF7F2"/>
                </a:solidFill>
                <a:latin typeface="TT Prosto Sans"/>
              </a:rPr>
              <a:t>   - Many intents involve transferring data for viewing, often associated with displaying advertisements.</a:t>
            </a:r>
          </a:p>
          <a:p>
            <a:pPr>
              <a:lnSpc>
                <a:spcPts val="2700"/>
              </a:lnSpc>
            </a:pPr>
            <a:r>
              <a:rPr lang="en-US" sz="1500" spc="75">
                <a:solidFill>
                  <a:srgbClr val="FAF7F2"/>
                </a:solidFill>
                <a:latin typeface="TT Prosto Sans"/>
              </a:rPr>
              <a:t>   - Other actions include installing shortcuts, performing dialing, sharing data outside the app, etc.</a:t>
            </a:r>
          </a:p>
          <a:p>
            <a:pPr>
              <a:lnSpc>
                <a:spcPts val="2700"/>
              </a:lnSpc>
            </a:pPr>
            <a:r>
              <a:rPr lang="en-US" sz="1500" spc="75">
                <a:solidFill>
                  <a:srgbClr val="FAF7F2"/>
                </a:solidFill>
                <a:latin typeface="TT Prosto Sans"/>
              </a:rPr>
              <a:t>   - Notably, two of the top actions are user-defined, confirming the reuse of payloads across apps.</a:t>
            </a:r>
          </a:p>
          <a:p>
            <a:pPr>
              <a:lnSpc>
                <a:spcPts val="2700"/>
              </a:lnSpc>
            </a:pPr>
          </a:p>
          <a:p>
            <a:pPr>
              <a:lnSpc>
                <a:spcPts val="2700"/>
              </a:lnSpc>
            </a:pPr>
            <a:r>
              <a:rPr lang="en-US" sz="1500" spc="75">
                <a:solidFill>
                  <a:srgbClr val="FAF7F2"/>
                </a:solidFill>
                <a:latin typeface="TT Prosto Sans"/>
              </a:rPr>
              <a:t>3. Implicit vs. Explicit Intents:</a:t>
            </a:r>
          </a:p>
          <a:p>
            <a:pPr>
              <a:lnSpc>
                <a:spcPts val="2700"/>
              </a:lnSpc>
            </a:pPr>
            <a:r>
              <a:rPr lang="en-US" sz="1500" spc="75">
                <a:solidFill>
                  <a:srgbClr val="FAF7F2"/>
                </a:solidFill>
                <a:latin typeface="TT Prosto Sans"/>
              </a:rPr>
              <a:t>   - Intents can be implicit (user selects the component to realize the action) or explicit (a specific component is designated, bypassing user choice).</a:t>
            </a:r>
          </a:p>
          <a:p>
            <a:pPr>
              <a:lnSpc>
                <a:spcPts val="2700"/>
              </a:lnSpc>
            </a:pPr>
            <a:r>
              <a:rPr lang="en-US" sz="1500" spc="75">
                <a:solidFill>
                  <a:srgbClr val="FAF7F2"/>
                </a:solidFill>
                <a:latin typeface="TT Prosto Sans"/>
              </a:rPr>
              <a:t>   - Fig. 22 indicates that piggybacking rider code tends to use more explicit intents than implicit intents.</a:t>
            </a:r>
          </a:p>
          <a:p>
            <a:pPr>
              <a:lnSpc>
                <a:spcPts val="2700"/>
              </a:lnSpc>
            </a:pPr>
            <a:r>
              <a:rPr lang="en-US" sz="1500" spc="75">
                <a:solidFill>
                  <a:srgbClr val="FAF7F2"/>
                </a:solidFill>
                <a:latin typeface="TT Prosto Sans"/>
              </a:rPr>
              <a:t>   - This contrasts with benign apps, which, as shown in previous research, lean towards using more implicit intents for showing activities.</a:t>
            </a:r>
          </a:p>
        </p:txBody>
      </p:sp>
    </p:spTree>
  </p:cSld>
  <p:clrMapOvr>
    <a:masterClrMapping/>
  </p:clrMapOvr>
  <p:transition spd="med">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9259132" y="2304609"/>
            <a:ext cx="8769980" cy="5360312"/>
          </a:xfrm>
          <a:custGeom>
            <a:avLst/>
            <a:gdLst/>
            <a:ahLst/>
            <a:cxnLst/>
            <a:rect r="r" b="b" t="t" l="l"/>
            <a:pathLst>
              <a:path h="5360312" w="8769980">
                <a:moveTo>
                  <a:pt x="0" y="0"/>
                </a:moveTo>
                <a:lnTo>
                  <a:pt x="8769981" y="0"/>
                </a:lnTo>
                <a:lnTo>
                  <a:pt x="8769981" y="5360312"/>
                </a:lnTo>
                <a:lnTo>
                  <a:pt x="0" y="5360312"/>
                </a:lnTo>
                <a:lnTo>
                  <a:pt x="0" y="0"/>
                </a:lnTo>
                <a:close/>
              </a:path>
            </a:pathLst>
          </a:custGeom>
          <a:blipFill>
            <a:blip r:embed="rId3"/>
            <a:stretch>
              <a:fillRect l="0" t="-100851"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F16</a:t>
            </a:r>
          </a:p>
        </p:txBody>
      </p:sp>
      <p:sp>
        <p:nvSpPr>
          <p:cNvPr name="TextBox 7" id="7"/>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PIGGYBACKING OPERATIONS SPREAD WELL-KNOWN MALICIOUS BEHAVIOUR TYPES</a:t>
            </a:r>
          </a:p>
        </p:txBody>
      </p:sp>
      <p:sp>
        <p:nvSpPr>
          <p:cNvPr name="Freeform 8" id="8"/>
          <p:cNvSpPr/>
          <p:nvPr/>
        </p:nvSpPr>
        <p:spPr>
          <a:xfrm flipH="false" flipV="false" rot="0">
            <a:off x="380948" y="2288271"/>
            <a:ext cx="8582611" cy="5345609"/>
          </a:xfrm>
          <a:custGeom>
            <a:avLst/>
            <a:gdLst/>
            <a:ahLst/>
            <a:cxnLst/>
            <a:rect r="r" b="b" t="t" l="l"/>
            <a:pathLst>
              <a:path h="5345609" w="8582611">
                <a:moveTo>
                  <a:pt x="0" y="0"/>
                </a:moveTo>
                <a:lnTo>
                  <a:pt x="8582611" y="0"/>
                </a:lnTo>
                <a:lnTo>
                  <a:pt x="8582611" y="5345610"/>
                </a:lnTo>
                <a:lnTo>
                  <a:pt x="0" y="5345610"/>
                </a:lnTo>
                <a:lnTo>
                  <a:pt x="0" y="0"/>
                </a:lnTo>
                <a:close/>
              </a:path>
            </a:pathLst>
          </a:custGeom>
          <a:blipFill>
            <a:blip r:embed="rId3"/>
            <a:stretch>
              <a:fillRect l="0" t="-1867" r="0" b="-95233"/>
            </a:stretch>
          </a:blipFill>
        </p:spPr>
      </p:sp>
    </p:spTree>
  </p:cSld>
  <p:clrMapOvr>
    <a:masterClrMapping/>
  </p:clrMapOvr>
  <p:transition spd="med">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9117790" y="2613894"/>
            <a:ext cx="8873659" cy="5196442"/>
          </a:xfrm>
          <a:custGeom>
            <a:avLst/>
            <a:gdLst/>
            <a:ahLst/>
            <a:cxnLst/>
            <a:rect r="r" b="b" t="t" l="l"/>
            <a:pathLst>
              <a:path h="5196442" w="8873659">
                <a:moveTo>
                  <a:pt x="0" y="0"/>
                </a:moveTo>
                <a:lnTo>
                  <a:pt x="8873659" y="0"/>
                </a:lnTo>
                <a:lnTo>
                  <a:pt x="8873659" y="5196443"/>
                </a:lnTo>
                <a:lnTo>
                  <a:pt x="0" y="5196443"/>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F17</a:t>
            </a:r>
          </a:p>
        </p:txBody>
      </p:sp>
      <p:sp>
        <p:nvSpPr>
          <p:cNvPr name="TextBox 7" id="7"/>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PIGGYBACKED APPS INCREASINGLY HIDE MALICIOUS ACTIONS VIA THE USE OF REFLECTION AND DYNAMIC CLASS LOADING</a:t>
            </a:r>
          </a:p>
        </p:txBody>
      </p:sp>
      <p:sp>
        <p:nvSpPr>
          <p:cNvPr name="TextBox 8" id="8"/>
          <p:cNvSpPr txBox="true"/>
          <p:nvPr/>
        </p:nvSpPr>
        <p:spPr>
          <a:xfrm rot="0">
            <a:off x="547756" y="2482941"/>
            <a:ext cx="7958408" cy="5091988"/>
          </a:xfrm>
          <a:prstGeom prst="rect">
            <a:avLst/>
          </a:prstGeom>
        </p:spPr>
        <p:txBody>
          <a:bodyPr anchor="t" rtlCol="false" tIns="0" lIns="0" bIns="0" rIns="0">
            <a:spAutoFit/>
          </a:bodyPr>
          <a:lstStyle/>
          <a:p>
            <a:pPr>
              <a:lnSpc>
                <a:spcPts val="3692"/>
              </a:lnSpc>
            </a:pPr>
            <a:r>
              <a:rPr lang="en-US" sz="2051" spc="102">
                <a:solidFill>
                  <a:srgbClr val="FAF7F2"/>
                </a:solidFill>
                <a:latin typeface="TT Prosto Sans"/>
              </a:rPr>
              <a:t>The Android system provides DexClassLoader, a class loader that loads classes from .jar and .apk files. It can be used by malware writers to execute code not installed as part of their apps. We found 185 (19%) piggybacked apps whose riders dynamically load code. Such schemes are often used by malware writers to break the control-flow of app, and thus challenge static detection of suspicious behaviour [30], [31]. Fig. 23 provides the ratio of piggybacked apps using reflection and dynamic code loading. The ratio has substantially improved in recent years.</a:t>
            </a:r>
          </a:p>
        </p:txBody>
      </p:sp>
    </p:spTree>
  </p:cSld>
  <p:clrMapOvr>
    <a:masterClrMapping/>
  </p:clrMapOvr>
  <p:transition spd="med">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8581723" y="2209942"/>
            <a:ext cx="9628934" cy="6069600"/>
          </a:xfrm>
          <a:custGeom>
            <a:avLst/>
            <a:gdLst/>
            <a:ahLst/>
            <a:cxnLst/>
            <a:rect r="r" b="b" t="t" l="l"/>
            <a:pathLst>
              <a:path h="6069600" w="9628934">
                <a:moveTo>
                  <a:pt x="0" y="0"/>
                </a:moveTo>
                <a:lnTo>
                  <a:pt x="9628933" y="0"/>
                </a:lnTo>
                <a:lnTo>
                  <a:pt x="9628933" y="6069601"/>
                </a:lnTo>
                <a:lnTo>
                  <a:pt x="0" y="6069601"/>
                </a:lnTo>
                <a:lnTo>
                  <a:pt x="0" y="0"/>
                </a:lnTo>
                <a:close/>
              </a:path>
            </a:pathLst>
          </a:custGeom>
          <a:blipFill>
            <a:blip r:embed="rId3"/>
            <a:stretch>
              <a:fillRect l="0" t="0" r="0" b="0"/>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F18</a:t>
            </a:r>
          </a:p>
        </p:txBody>
      </p:sp>
      <p:sp>
        <p:nvSpPr>
          <p:cNvPr name="TextBox 7" id="7"/>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PIGGYBACKING CODE DENSIFIES THE OVERALL APP’S CALL GRAPH, WHILE RIDER CODE CAN EVEN LARGELY EXCEED IN SIZE THE CARRIER CODE</a:t>
            </a:r>
          </a:p>
        </p:txBody>
      </p:sp>
      <p:sp>
        <p:nvSpPr>
          <p:cNvPr name="TextBox 8" id="8"/>
          <p:cNvSpPr txBox="true"/>
          <p:nvPr/>
        </p:nvSpPr>
        <p:spPr>
          <a:xfrm rot="0">
            <a:off x="463387" y="2158828"/>
            <a:ext cx="7959523" cy="8420853"/>
          </a:xfrm>
          <a:prstGeom prst="rect">
            <a:avLst/>
          </a:prstGeom>
        </p:spPr>
        <p:txBody>
          <a:bodyPr anchor="t" rtlCol="false" tIns="0" lIns="0" bIns="0" rIns="0">
            <a:spAutoFit/>
          </a:bodyPr>
          <a:lstStyle/>
          <a:p>
            <a:pPr marL="401572" indent="-200786" lvl="1">
              <a:lnSpc>
                <a:spcPts val="3347"/>
              </a:lnSpc>
              <a:buFont typeface="Arial"/>
              <a:buChar char="•"/>
            </a:pPr>
            <a:r>
              <a:rPr lang="en-US" sz="1859" spc="92">
                <a:solidFill>
                  <a:srgbClr val="FAF7F2"/>
                </a:solidFill>
                <a:latin typeface="TT Prosto Sans"/>
              </a:rPr>
              <a:t>Proportion of Rider Code:</a:t>
            </a:r>
          </a:p>
          <a:p>
            <a:pPr marL="803145" indent="-267715" lvl="2">
              <a:lnSpc>
                <a:spcPts val="3347"/>
              </a:lnSpc>
              <a:buFont typeface="Arial"/>
              <a:buChar char="⚬"/>
            </a:pPr>
            <a:r>
              <a:rPr lang="en-US" sz="1859" spc="92">
                <a:solidFill>
                  <a:srgbClr val="FAF7F2"/>
                </a:solidFill>
                <a:latin typeface="TT Prosto Sans"/>
              </a:rPr>
              <a:t>Fig. 24 (left) reveals that for 71% of piggybacked apps, the rider code is smaller than the carrier code.</a:t>
            </a:r>
          </a:p>
          <a:p>
            <a:pPr marL="803145" indent="-267715" lvl="2">
              <a:lnSpc>
                <a:spcPts val="3347"/>
              </a:lnSpc>
              <a:buFont typeface="Arial"/>
              <a:buChar char="⚬"/>
            </a:pPr>
            <a:r>
              <a:rPr lang="en-US" sz="1859" spc="92">
                <a:solidFill>
                  <a:srgbClr val="FAF7F2"/>
                </a:solidFill>
                <a:latin typeface="TT Prosto Sans"/>
              </a:rPr>
              <a:t>However, for 29% of apps, the rider code exceeds the carrier code in terms of Lines of Code (LOCs).</a:t>
            </a:r>
          </a:p>
          <a:p>
            <a:pPr marL="401572" indent="-200786" lvl="1">
              <a:lnSpc>
                <a:spcPts val="3347"/>
              </a:lnSpc>
              <a:buFont typeface="Arial"/>
              <a:buChar char="•"/>
            </a:pPr>
            <a:r>
              <a:rPr lang="en-US" sz="1859" spc="92">
                <a:solidFill>
                  <a:srgbClr val="FAF7F2"/>
                </a:solidFill>
                <a:latin typeface="TT Prosto Sans"/>
              </a:rPr>
              <a:t>Call Graph Density Comparison:</a:t>
            </a:r>
          </a:p>
          <a:p>
            <a:pPr marL="803145" indent="-267715" lvl="2">
              <a:lnSpc>
                <a:spcPts val="3347"/>
              </a:lnSpc>
              <a:buFont typeface="Arial"/>
              <a:buChar char="⚬"/>
            </a:pPr>
            <a:r>
              <a:rPr lang="en-US" sz="1859" spc="92">
                <a:solidFill>
                  <a:srgbClr val="FAF7F2"/>
                </a:solidFill>
                <a:latin typeface="TT Prosto Sans"/>
              </a:rPr>
              <a:t>Call graphs of piggybacked apps are compared to those of their corresponding original apps.</a:t>
            </a:r>
          </a:p>
          <a:p>
            <a:pPr marL="803145" indent="-267715" lvl="2">
              <a:lnSpc>
                <a:spcPts val="3347"/>
              </a:lnSpc>
              <a:buFont typeface="Arial"/>
              <a:buChar char="⚬"/>
            </a:pPr>
            <a:r>
              <a:rPr lang="en-US" sz="1859" spc="92">
                <a:solidFill>
                  <a:srgbClr val="FAF7F2"/>
                </a:solidFill>
                <a:latin typeface="TT Prosto Sans"/>
              </a:rPr>
              <a:t>The density metric, computed using the ratio of real edges to total possible edges, is examined.</a:t>
            </a:r>
          </a:p>
          <a:p>
            <a:pPr marL="803145" indent="-267715" lvl="2">
              <a:lnSpc>
                <a:spcPts val="3347"/>
              </a:lnSpc>
              <a:buFont typeface="Arial"/>
              <a:buChar char="⚬"/>
            </a:pPr>
            <a:r>
              <a:rPr lang="en-US" sz="1859" spc="92">
                <a:solidFill>
                  <a:srgbClr val="FAF7F2"/>
                </a:solidFill>
                <a:latin typeface="TT Prosto Sans"/>
              </a:rPr>
              <a:t>Fig. 24 (right) shows that piggybacking code generally increases the call graph density.</a:t>
            </a:r>
          </a:p>
          <a:p>
            <a:pPr marL="803145" indent="-267715" lvl="2">
              <a:lnSpc>
                <a:spcPts val="3347"/>
              </a:lnSpc>
              <a:buFont typeface="Arial"/>
              <a:buChar char="⚬"/>
            </a:pPr>
            <a:r>
              <a:rPr lang="en-US" sz="1859" spc="92">
                <a:solidFill>
                  <a:srgbClr val="FAF7F2"/>
                </a:solidFill>
                <a:latin typeface="TT Prosto Sans"/>
              </a:rPr>
              <a:t>This increase is often achieved by injecting complex rider code, making it challenging for analysts to understand.</a:t>
            </a:r>
          </a:p>
          <a:p>
            <a:pPr marL="803145" indent="-267715" lvl="2">
              <a:lnSpc>
                <a:spcPts val="3347"/>
              </a:lnSpc>
              <a:buFont typeface="Arial"/>
              <a:buChar char="⚬"/>
            </a:pPr>
            <a:r>
              <a:rPr lang="en-US" sz="1859" spc="92">
                <a:solidFill>
                  <a:srgbClr val="FAF7F2"/>
                </a:solidFill>
                <a:latin typeface="TT Prosto Sans"/>
              </a:rPr>
              <a:t>In 1/4 cases, the call graph density has decreased, primarily observed in piggybacked apps using type2 hooks (via events). Only a few apps maintained the same density metric values.</a:t>
            </a:r>
          </a:p>
          <a:p>
            <a:pPr>
              <a:lnSpc>
                <a:spcPts val="3347"/>
              </a:lnSpc>
            </a:pPr>
          </a:p>
        </p:txBody>
      </p:sp>
    </p:spTree>
  </p:cSld>
  <p:clrMapOvr>
    <a:masterClrMapping/>
  </p:clrMapOvr>
  <p:transition spd="med">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A4C639"/>
                </a:solidFill>
                <a:latin typeface="Horizon"/>
              </a:rPr>
              <a:t>F19</a:t>
            </a:r>
          </a:p>
        </p:txBody>
      </p:sp>
      <p:sp>
        <p:nvSpPr>
          <p:cNvPr name="TextBox 6" id="6"/>
          <p:cNvSpPr txBox="true"/>
          <p:nvPr/>
        </p:nvSpPr>
        <p:spPr>
          <a:xfrm rot="0">
            <a:off x="2653469" y="750872"/>
            <a:ext cx="15432046" cy="580324"/>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PIGGYBACKED APP WRITERS ARE SELDOM AUTHORS OF BENIGN APPS</a:t>
            </a:r>
          </a:p>
        </p:txBody>
      </p:sp>
      <p:sp>
        <p:nvSpPr>
          <p:cNvPr name="TextBox 7" id="7"/>
          <p:cNvSpPr txBox="true"/>
          <p:nvPr/>
        </p:nvSpPr>
        <p:spPr>
          <a:xfrm rot="0">
            <a:off x="581503" y="1932100"/>
            <a:ext cx="16817135" cy="7766588"/>
          </a:xfrm>
          <a:prstGeom prst="rect">
            <a:avLst/>
          </a:prstGeom>
        </p:spPr>
        <p:txBody>
          <a:bodyPr anchor="t" rtlCol="false" tIns="0" lIns="0" bIns="0" rIns="0">
            <a:spAutoFit/>
          </a:bodyPr>
          <a:lstStyle/>
          <a:p>
            <a:pPr>
              <a:lnSpc>
                <a:spcPts val="6212"/>
              </a:lnSpc>
            </a:pPr>
            <a:r>
              <a:rPr lang="en-US" sz="3451" spc="172">
                <a:solidFill>
                  <a:srgbClr val="FAF7F2"/>
                </a:solidFill>
                <a:latin typeface="TT Prosto Sans"/>
              </a:rPr>
              <a:t>We investigate the certificates used to sign the apps in our dataset. We collected 703 distinct certificates in original apps against only 194 distinct certificates in piggybacked apps. We only found 14 certificates where each have been used to sign both a piggybacked and another app in the set of originals. Looking into those certificates, we found that it is inline with the well-known copy/paste problem. As an example, we have found that a certificate issued to Android Debug, which should only be used to develop and test an app, is applied to released apps. Several of the overlapping certificates were actually due to this issue.</a:t>
            </a:r>
          </a:p>
        </p:txBody>
      </p:sp>
    </p:spTree>
  </p:cSld>
  <p:clrMapOvr>
    <a:masterClrMapping/>
  </p:clrMapOvr>
  <p:transition spd="med">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4236472" y="1938751"/>
            <a:ext cx="9700750" cy="8270779"/>
          </a:xfrm>
          <a:custGeom>
            <a:avLst/>
            <a:gdLst/>
            <a:ahLst/>
            <a:cxnLst/>
            <a:rect r="r" b="b" t="t" l="l"/>
            <a:pathLst>
              <a:path h="8270779" w="9700750">
                <a:moveTo>
                  <a:pt x="0" y="0"/>
                </a:moveTo>
                <a:lnTo>
                  <a:pt x="9700750" y="0"/>
                </a:lnTo>
                <a:lnTo>
                  <a:pt x="9700750" y="8270779"/>
                </a:lnTo>
                <a:lnTo>
                  <a:pt x="0" y="8270779"/>
                </a:lnTo>
                <a:lnTo>
                  <a:pt x="0" y="0"/>
                </a:lnTo>
                <a:close/>
              </a:path>
            </a:pathLst>
          </a:custGeom>
          <a:blipFill>
            <a:blip r:embed="rId3"/>
            <a:stretch>
              <a:fillRect l="0" t="-1684" r="0" b="-1684"/>
            </a:stretch>
          </a:blipFill>
        </p:spPr>
      </p:sp>
      <p:sp>
        <p:nvSpPr>
          <p:cNvPr name="TextBox 6" id="6"/>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F20</a:t>
            </a:r>
          </a:p>
        </p:txBody>
      </p:sp>
      <p:sp>
        <p:nvSpPr>
          <p:cNvPr name="TextBox 7" id="7"/>
          <p:cNvSpPr txBox="true"/>
          <p:nvPr/>
        </p:nvSpPr>
        <p:spPr>
          <a:xfrm rot="0">
            <a:off x="2653469" y="750872"/>
            <a:ext cx="15432046" cy="1180399"/>
          </a:xfrm>
          <a:prstGeom prst="rect">
            <a:avLst/>
          </a:prstGeom>
        </p:spPr>
        <p:txBody>
          <a:bodyPr anchor="t" rtlCol="false" tIns="0" lIns="0" bIns="0" rIns="0">
            <a:spAutoFit/>
          </a:bodyPr>
          <a:lstStyle/>
          <a:p>
            <a:pPr algn="just">
              <a:lnSpc>
                <a:spcPts val="4763"/>
              </a:lnSpc>
              <a:spcBef>
                <a:spcPct val="0"/>
              </a:spcBef>
            </a:pPr>
            <a:r>
              <a:rPr lang="en-US" sz="3402" spc="510">
                <a:solidFill>
                  <a:srgbClr val="FAF7F2"/>
                </a:solidFill>
                <a:latin typeface="Distillery Display"/>
              </a:rPr>
              <a:t>PIGGYBACKING CODE BRINGS MORE EXECUTION PATHS WHERE SENSITIVE DATA CAN BE LEAKED</a:t>
            </a:r>
          </a:p>
        </p:txBody>
      </p:sp>
    </p:spTree>
  </p:cSld>
  <p:clrMapOvr>
    <a:masterClrMapping/>
  </p:clrMapOvr>
  <p:transition spd="med">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5406139" y="2045920"/>
            <a:ext cx="7233472" cy="7864429"/>
          </a:xfrm>
          <a:custGeom>
            <a:avLst/>
            <a:gdLst/>
            <a:ahLst/>
            <a:cxnLst/>
            <a:rect r="r" b="b" t="t" l="l"/>
            <a:pathLst>
              <a:path h="7864429" w="7233472">
                <a:moveTo>
                  <a:pt x="0" y="0"/>
                </a:moveTo>
                <a:lnTo>
                  <a:pt x="7233472" y="0"/>
                </a:lnTo>
                <a:lnTo>
                  <a:pt x="7233472" y="7864429"/>
                </a:lnTo>
                <a:lnTo>
                  <a:pt x="0" y="7864429"/>
                </a:lnTo>
                <a:lnTo>
                  <a:pt x="0" y="0"/>
                </a:lnTo>
                <a:close/>
              </a:path>
            </a:pathLst>
          </a:custGeom>
          <a:blipFill>
            <a:blip r:embed="rId3"/>
            <a:stretch>
              <a:fillRect l="0" t="0" r="0" b="0"/>
            </a:stretch>
          </a:blipFill>
        </p:spPr>
      </p:sp>
      <p:sp>
        <p:nvSpPr>
          <p:cNvPr name="TextBox 6" id="6"/>
          <p:cNvSpPr txBox="true"/>
          <p:nvPr/>
        </p:nvSpPr>
        <p:spPr>
          <a:xfrm rot="0">
            <a:off x="1028700" y="895350"/>
            <a:ext cx="15518585" cy="819150"/>
          </a:xfrm>
          <a:prstGeom prst="rect">
            <a:avLst/>
          </a:prstGeom>
        </p:spPr>
        <p:txBody>
          <a:bodyPr anchor="t" rtlCol="false" tIns="0" lIns="0" bIns="0" rIns="0">
            <a:spAutoFit/>
          </a:bodyPr>
          <a:lstStyle/>
          <a:p>
            <a:pPr algn="ctr">
              <a:lnSpc>
                <a:spcPts val="6299"/>
              </a:lnSpc>
              <a:spcBef>
                <a:spcPct val="0"/>
              </a:spcBef>
            </a:pPr>
            <a:r>
              <a:rPr lang="en-US" sz="4500" spc="675">
                <a:solidFill>
                  <a:srgbClr val="FAF7F2"/>
                </a:solidFill>
                <a:latin typeface="Horizon"/>
              </a:rPr>
              <a:t>TERMINOLOGY</a:t>
            </a:r>
          </a:p>
        </p:txBody>
      </p:sp>
    </p:spTree>
  </p:cSld>
  <p:clrMapOvr>
    <a:masterClrMapping/>
  </p:clrMapOvr>
  <p:transition spd="med">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2175978"/>
            <a:ext cx="17323852" cy="7733867"/>
            <a:chOff x="0" y="0"/>
            <a:chExt cx="4562661" cy="2036903"/>
          </a:xfrm>
        </p:grpSpPr>
        <p:sp>
          <p:nvSpPr>
            <p:cNvPr name="Freeform 6" id="6"/>
            <p:cNvSpPr/>
            <p:nvPr/>
          </p:nvSpPr>
          <p:spPr>
            <a:xfrm flipH="false" flipV="false" rot="0">
              <a:off x="0" y="0"/>
              <a:ext cx="4562661" cy="2036903"/>
            </a:xfrm>
            <a:custGeom>
              <a:avLst/>
              <a:gdLst/>
              <a:ahLst/>
              <a:cxnLst/>
              <a:rect r="r" b="b" t="t" l="l"/>
              <a:pathLst>
                <a:path h="2036903" w="4562661">
                  <a:moveTo>
                    <a:pt x="29048" y="0"/>
                  </a:moveTo>
                  <a:lnTo>
                    <a:pt x="4533612" y="0"/>
                  </a:lnTo>
                  <a:cubicBezTo>
                    <a:pt x="4541317" y="0"/>
                    <a:pt x="4548705" y="3060"/>
                    <a:pt x="4554153" y="8508"/>
                  </a:cubicBezTo>
                  <a:cubicBezTo>
                    <a:pt x="4559600" y="13956"/>
                    <a:pt x="4562661" y="21344"/>
                    <a:pt x="4562661" y="29048"/>
                  </a:cubicBezTo>
                  <a:lnTo>
                    <a:pt x="4562661" y="2007855"/>
                  </a:lnTo>
                  <a:cubicBezTo>
                    <a:pt x="4562661" y="2015559"/>
                    <a:pt x="4559600" y="2022948"/>
                    <a:pt x="4554153" y="2028395"/>
                  </a:cubicBezTo>
                  <a:cubicBezTo>
                    <a:pt x="4548705" y="2033843"/>
                    <a:pt x="4541317" y="2036903"/>
                    <a:pt x="4533612" y="2036903"/>
                  </a:cubicBezTo>
                  <a:lnTo>
                    <a:pt x="29048" y="2036903"/>
                  </a:lnTo>
                  <a:cubicBezTo>
                    <a:pt x="21344" y="2036903"/>
                    <a:pt x="13956" y="2033843"/>
                    <a:pt x="8508" y="2028395"/>
                  </a:cubicBezTo>
                  <a:cubicBezTo>
                    <a:pt x="3060" y="2022948"/>
                    <a:pt x="0" y="2015559"/>
                    <a:pt x="0" y="200785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4562661" cy="2160728"/>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849138" y="2234598"/>
            <a:ext cx="16735286" cy="7568100"/>
          </a:xfrm>
          <a:prstGeom prst="rect">
            <a:avLst/>
          </a:prstGeom>
        </p:spPr>
        <p:txBody>
          <a:bodyPr anchor="t" rtlCol="false" tIns="0" lIns="0" bIns="0" rIns="0">
            <a:spAutoFit/>
          </a:bodyPr>
          <a:lstStyle/>
          <a:p>
            <a:pPr algn="just" marL="428251" indent="-214126" lvl="1">
              <a:lnSpc>
                <a:spcPts val="3570"/>
              </a:lnSpc>
              <a:buFont typeface="Arial"/>
              <a:buChar char="•"/>
            </a:pPr>
            <a:r>
              <a:rPr lang="en-US" sz="1983" spc="99">
                <a:solidFill>
                  <a:srgbClr val="FAF7F2"/>
                </a:solidFill>
                <a:latin typeface="TT Prosto Sans"/>
              </a:rPr>
              <a:t>Detection of Piggybacked Apps:</a:t>
            </a:r>
          </a:p>
          <a:p>
            <a:pPr algn="just" marL="856502" indent="-285501" lvl="2">
              <a:lnSpc>
                <a:spcPts val="3570"/>
              </a:lnSpc>
              <a:buFont typeface="Arial"/>
              <a:buChar char="⚬"/>
            </a:pPr>
            <a:r>
              <a:rPr lang="en-US" sz="1983" spc="99">
                <a:solidFill>
                  <a:srgbClr val="FAF7F2"/>
                </a:solidFill>
                <a:latin typeface="TT Prosto Sans"/>
              </a:rPr>
              <a:t>The study aims to inspire new research in the automated detection of piggybacked apps, similar to the MalGenome project.</a:t>
            </a:r>
          </a:p>
          <a:p>
            <a:pPr algn="just" marL="856502" indent="-285501" lvl="2">
              <a:lnSpc>
                <a:spcPts val="3570"/>
              </a:lnSpc>
              <a:buFont typeface="Arial"/>
              <a:buChar char="⚬"/>
            </a:pPr>
            <a:r>
              <a:rPr lang="en-US" sz="1983" spc="99">
                <a:solidFill>
                  <a:srgbClr val="FAF7F2"/>
                </a:solidFill>
                <a:latin typeface="TT Prosto Sans"/>
              </a:rPr>
              <a:t>Calls for the development of machine learning-based approaches that effectively model piggybacking, avoiding the impractical need for pairwise comparisons.</a:t>
            </a:r>
          </a:p>
          <a:p>
            <a:pPr algn="just" marL="856502" indent="-285501" lvl="2">
              <a:lnSpc>
                <a:spcPts val="3570"/>
              </a:lnSpc>
              <a:buFont typeface="Arial"/>
              <a:buChar char="⚬"/>
            </a:pPr>
            <a:r>
              <a:rPr lang="en-US" sz="1983" spc="99">
                <a:solidFill>
                  <a:srgbClr val="FAF7F2"/>
                </a:solidFill>
                <a:latin typeface="TT Prosto Sans"/>
              </a:rPr>
              <a:t>Suggests the possibility of treating piggybacked detection as a classification problem, allowing the identification of piggybacked apps without the need for original counterparts.</a:t>
            </a:r>
          </a:p>
          <a:p>
            <a:pPr algn="just" marL="428251" indent="-214126" lvl="1">
              <a:lnSpc>
                <a:spcPts val="3570"/>
              </a:lnSpc>
              <a:buFont typeface="Arial"/>
              <a:buChar char="•"/>
            </a:pPr>
            <a:r>
              <a:rPr lang="en-US" sz="1983" spc="99">
                <a:solidFill>
                  <a:srgbClr val="FAF7F2"/>
                </a:solidFill>
                <a:latin typeface="TT Prosto Sans"/>
              </a:rPr>
              <a:t>Explainable Malware Detection:</a:t>
            </a:r>
          </a:p>
          <a:p>
            <a:pPr algn="just" marL="856502" indent="-285501" lvl="2">
              <a:lnSpc>
                <a:spcPts val="3570"/>
              </a:lnSpc>
              <a:buFont typeface="Arial"/>
              <a:buChar char="⚬"/>
            </a:pPr>
            <a:r>
              <a:rPr lang="en-US" sz="1983" spc="99">
                <a:solidFill>
                  <a:srgbClr val="FAF7F2"/>
                </a:solidFill>
                <a:latin typeface="TT Prosto Sans"/>
              </a:rPr>
              <a:t>Highlights the limitations of current generic machine learning classifiers for Android malware detection.</a:t>
            </a:r>
          </a:p>
          <a:p>
            <a:pPr algn="just" marL="856502" indent="-285501" lvl="2">
              <a:lnSpc>
                <a:spcPts val="3570"/>
              </a:lnSpc>
              <a:buFont typeface="Arial"/>
              <a:buChar char="⚬"/>
            </a:pPr>
            <a:r>
              <a:rPr lang="en-US" sz="1983" spc="99">
                <a:solidFill>
                  <a:srgbClr val="FAF7F2"/>
                </a:solidFill>
                <a:latin typeface="TT Prosto Sans"/>
              </a:rPr>
              <a:t>Advocates for the exploration of piggybacked apps to retrieve various malicious payloads, enabling the inference of fine-grained semantic features for more effective and explainable malware detection.</a:t>
            </a:r>
          </a:p>
          <a:p>
            <a:pPr algn="just" marL="428251" indent="-214126" lvl="1">
              <a:lnSpc>
                <a:spcPts val="3570"/>
              </a:lnSpc>
              <a:buFont typeface="Arial"/>
              <a:buChar char="•"/>
            </a:pPr>
            <a:r>
              <a:rPr lang="en-US" sz="1983" spc="99">
                <a:solidFill>
                  <a:srgbClr val="FAF7F2"/>
                </a:solidFill>
                <a:latin typeface="TT Prosto Sans"/>
              </a:rPr>
              <a:t>Malicious Code Localization:</a:t>
            </a:r>
          </a:p>
          <a:p>
            <a:pPr algn="just" marL="856502" indent="-285501" lvl="2">
              <a:lnSpc>
                <a:spcPts val="3570"/>
              </a:lnSpc>
              <a:buFont typeface="Arial"/>
              <a:buChar char="⚬"/>
            </a:pPr>
            <a:r>
              <a:rPr lang="en-US" sz="1983" spc="99">
                <a:solidFill>
                  <a:srgbClr val="FAF7F2"/>
                </a:solidFill>
                <a:latin typeface="TT Prosto Sans"/>
              </a:rPr>
              <a:t>Emphasizes the relevance of understanding how malicious code is hooked into benign app code.</a:t>
            </a:r>
          </a:p>
          <a:p>
            <a:pPr algn="just" marL="856502" indent="-285501" lvl="2">
              <a:lnSpc>
                <a:spcPts val="3570"/>
              </a:lnSpc>
              <a:buFont typeface="Arial"/>
              <a:buChar char="⚬"/>
            </a:pPr>
            <a:r>
              <a:rPr lang="en-US" sz="1983" spc="99">
                <a:solidFill>
                  <a:srgbClr val="FAF7F2"/>
                </a:solidFill>
                <a:latin typeface="TT Prosto Sans"/>
              </a:rPr>
              <a:t>Offers insights into potentially discriminative code features for statically identifying malicious parts within apps.</a:t>
            </a:r>
          </a:p>
          <a:p>
            <a:pPr algn="just" marL="856502" indent="-285501" lvl="2">
              <a:lnSpc>
                <a:spcPts val="3570"/>
              </a:lnSpc>
              <a:buFont typeface="Arial"/>
              <a:buChar char="⚬"/>
            </a:pPr>
            <a:r>
              <a:rPr lang="en-US" sz="1983" spc="99">
                <a:solidFill>
                  <a:srgbClr val="FAF7F2"/>
                </a:solidFill>
                <a:latin typeface="TT Prosto Sans"/>
              </a:rPr>
              <a:t>Presents preliminary experiments showing an 83% accuracy in automatically localizing hook code, even without knowledge of the original counterparts of dissected piggybacked apps.</a:t>
            </a:r>
          </a:p>
          <a:p>
            <a:pPr algn="just" marL="0" indent="0" lvl="0">
              <a:lnSpc>
                <a:spcPts val="3381"/>
              </a:lnSpc>
              <a:spcBef>
                <a:spcPct val="0"/>
              </a:spcBef>
            </a:pPr>
          </a:p>
        </p:txBody>
      </p:sp>
      <p:sp>
        <p:nvSpPr>
          <p:cNvPr name="TextBox 9" id="9"/>
          <p:cNvSpPr txBox="true"/>
          <p:nvPr/>
        </p:nvSpPr>
        <p:spPr>
          <a:xfrm rot="0">
            <a:off x="1028700" y="895350"/>
            <a:ext cx="13468509"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POTENTIAL OUTCOMES</a:t>
            </a:r>
          </a:p>
        </p:txBody>
      </p:sp>
    </p:spTree>
  </p:cSld>
  <p:clrMapOvr>
    <a:masterClrMapping/>
  </p:clrMapOvr>
  <p:transition spd="med">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2175978"/>
            <a:ext cx="17323852" cy="7733867"/>
            <a:chOff x="0" y="0"/>
            <a:chExt cx="4562661" cy="2036903"/>
          </a:xfrm>
        </p:grpSpPr>
        <p:sp>
          <p:nvSpPr>
            <p:cNvPr name="Freeform 6" id="6"/>
            <p:cNvSpPr/>
            <p:nvPr/>
          </p:nvSpPr>
          <p:spPr>
            <a:xfrm flipH="false" flipV="false" rot="0">
              <a:off x="0" y="0"/>
              <a:ext cx="4562661" cy="2036903"/>
            </a:xfrm>
            <a:custGeom>
              <a:avLst/>
              <a:gdLst/>
              <a:ahLst/>
              <a:cxnLst/>
              <a:rect r="r" b="b" t="t" l="l"/>
              <a:pathLst>
                <a:path h="2036903" w="4562661">
                  <a:moveTo>
                    <a:pt x="29048" y="0"/>
                  </a:moveTo>
                  <a:lnTo>
                    <a:pt x="4533612" y="0"/>
                  </a:lnTo>
                  <a:cubicBezTo>
                    <a:pt x="4541317" y="0"/>
                    <a:pt x="4548705" y="3060"/>
                    <a:pt x="4554153" y="8508"/>
                  </a:cubicBezTo>
                  <a:cubicBezTo>
                    <a:pt x="4559600" y="13956"/>
                    <a:pt x="4562661" y="21344"/>
                    <a:pt x="4562661" y="29048"/>
                  </a:cubicBezTo>
                  <a:lnTo>
                    <a:pt x="4562661" y="2007855"/>
                  </a:lnTo>
                  <a:cubicBezTo>
                    <a:pt x="4562661" y="2015559"/>
                    <a:pt x="4559600" y="2022948"/>
                    <a:pt x="4554153" y="2028395"/>
                  </a:cubicBezTo>
                  <a:cubicBezTo>
                    <a:pt x="4548705" y="2033843"/>
                    <a:pt x="4541317" y="2036903"/>
                    <a:pt x="4533612" y="2036903"/>
                  </a:cubicBezTo>
                  <a:lnTo>
                    <a:pt x="29048" y="2036903"/>
                  </a:lnTo>
                  <a:cubicBezTo>
                    <a:pt x="21344" y="2036903"/>
                    <a:pt x="13956" y="2033843"/>
                    <a:pt x="8508" y="2028395"/>
                  </a:cubicBezTo>
                  <a:cubicBezTo>
                    <a:pt x="3060" y="2022948"/>
                    <a:pt x="0" y="2015559"/>
                    <a:pt x="0" y="200785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4562661" cy="2160728"/>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849138" y="2196498"/>
            <a:ext cx="16735286" cy="6663413"/>
          </a:xfrm>
          <a:prstGeom prst="rect">
            <a:avLst/>
          </a:prstGeom>
        </p:spPr>
        <p:txBody>
          <a:bodyPr anchor="t" rtlCol="false" tIns="0" lIns="0" bIns="0" rIns="0">
            <a:spAutoFit/>
          </a:bodyPr>
          <a:lstStyle/>
          <a:p>
            <a:pPr algn="just" marL="0" indent="0" lvl="0">
              <a:lnSpc>
                <a:spcPts val="4821"/>
              </a:lnSpc>
              <a:spcBef>
                <a:spcPct val="0"/>
              </a:spcBef>
            </a:pPr>
            <a:r>
              <a:rPr lang="en-US" sz="2678" spc="133">
                <a:solidFill>
                  <a:srgbClr val="FAF7F2"/>
                </a:solidFill>
                <a:latin typeface="TT Prosto Sans"/>
              </a:rPr>
              <a:t>The study acknowledges potential threats to its validity. The dataset's exhaustivity is a concern, but efforts were made to leverage the extensive AndroZoo research dataset, spanning six years and encompassing various malware families. A limitation is the exclusion of recent apps due to delayed AV report collection. However, continuous updates are planned. The focus on accurate, obvious piggybacking pairs, rather than exhaustive detection, was a deliberate choice. The uncertainty about the true original app in ground truth pairs remains a potential challenge for future research. AV labels may have imperfections due to disagreements, and the dataset only considers piggybacking by different developers. The study also notes the existence of Android app packers, which may complicate piggybacking, although current approaches can still extract DEX code from packed apps.</a:t>
            </a:r>
          </a:p>
        </p:txBody>
      </p:sp>
      <p:sp>
        <p:nvSpPr>
          <p:cNvPr name="TextBox 9" id="9"/>
          <p:cNvSpPr txBox="true"/>
          <p:nvPr/>
        </p:nvSpPr>
        <p:spPr>
          <a:xfrm rot="0">
            <a:off x="1028700" y="904875"/>
            <a:ext cx="17063423" cy="727178"/>
          </a:xfrm>
          <a:prstGeom prst="rect">
            <a:avLst/>
          </a:prstGeom>
        </p:spPr>
        <p:txBody>
          <a:bodyPr anchor="t" rtlCol="false" tIns="0" lIns="0" bIns="0" rIns="0">
            <a:spAutoFit/>
          </a:bodyPr>
          <a:lstStyle/>
          <a:p>
            <a:pPr>
              <a:lnSpc>
                <a:spcPts val="5594"/>
              </a:lnSpc>
              <a:spcBef>
                <a:spcPct val="0"/>
              </a:spcBef>
            </a:pPr>
            <a:r>
              <a:rPr lang="en-US" sz="3995" spc="599">
                <a:solidFill>
                  <a:srgbClr val="FAF7F2"/>
                </a:solidFill>
                <a:latin typeface="Horizon"/>
              </a:rPr>
              <a:t>THREATS TO VALIDITY</a:t>
            </a:r>
          </a:p>
        </p:txBody>
      </p:sp>
    </p:spTree>
  </p:cSld>
  <p:clrMapOvr>
    <a:masterClrMapping/>
  </p:clrMapOvr>
  <p:transition spd="med">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2175978"/>
            <a:ext cx="17323852" cy="7733867"/>
            <a:chOff x="0" y="0"/>
            <a:chExt cx="4562661" cy="2036903"/>
          </a:xfrm>
        </p:grpSpPr>
        <p:sp>
          <p:nvSpPr>
            <p:cNvPr name="Freeform 6" id="6"/>
            <p:cNvSpPr/>
            <p:nvPr/>
          </p:nvSpPr>
          <p:spPr>
            <a:xfrm flipH="false" flipV="false" rot="0">
              <a:off x="0" y="0"/>
              <a:ext cx="4562661" cy="2036903"/>
            </a:xfrm>
            <a:custGeom>
              <a:avLst/>
              <a:gdLst/>
              <a:ahLst/>
              <a:cxnLst/>
              <a:rect r="r" b="b" t="t" l="l"/>
              <a:pathLst>
                <a:path h="2036903" w="4562661">
                  <a:moveTo>
                    <a:pt x="29048" y="0"/>
                  </a:moveTo>
                  <a:lnTo>
                    <a:pt x="4533612" y="0"/>
                  </a:lnTo>
                  <a:cubicBezTo>
                    <a:pt x="4541317" y="0"/>
                    <a:pt x="4548705" y="3060"/>
                    <a:pt x="4554153" y="8508"/>
                  </a:cubicBezTo>
                  <a:cubicBezTo>
                    <a:pt x="4559600" y="13956"/>
                    <a:pt x="4562661" y="21344"/>
                    <a:pt x="4562661" y="29048"/>
                  </a:cubicBezTo>
                  <a:lnTo>
                    <a:pt x="4562661" y="2007855"/>
                  </a:lnTo>
                  <a:cubicBezTo>
                    <a:pt x="4562661" y="2015559"/>
                    <a:pt x="4559600" y="2022948"/>
                    <a:pt x="4554153" y="2028395"/>
                  </a:cubicBezTo>
                  <a:cubicBezTo>
                    <a:pt x="4548705" y="2033843"/>
                    <a:pt x="4541317" y="2036903"/>
                    <a:pt x="4533612" y="2036903"/>
                  </a:cubicBezTo>
                  <a:lnTo>
                    <a:pt x="29048" y="2036903"/>
                  </a:lnTo>
                  <a:cubicBezTo>
                    <a:pt x="21344" y="2036903"/>
                    <a:pt x="13956" y="2033843"/>
                    <a:pt x="8508" y="2028395"/>
                  </a:cubicBezTo>
                  <a:cubicBezTo>
                    <a:pt x="3060" y="2022948"/>
                    <a:pt x="0" y="2015559"/>
                    <a:pt x="0" y="200785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4562661" cy="2160728"/>
            </a:xfrm>
            <a:prstGeom prst="rect">
              <a:avLst/>
            </a:prstGeom>
          </p:spPr>
          <p:txBody>
            <a:bodyPr anchor="ctr" rtlCol="false" tIns="50800" lIns="50800" bIns="50800" rIns="50800"/>
            <a:lstStyle/>
            <a:p>
              <a:pPr algn="ctr">
                <a:lnSpc>
                  <a:spcPts val="3150"/>
                </a:lnSpc>
              </a:pPr>
            </a:p>
          </p:txBody>
        </p:sp>
      </p:grpSp>
      <p:sp>
        <p:nvSpPr>
          <p:cNvPr name="TextBox 8" id="8"/>
          <p:cNvSpPr txBox="true"/>
          <p:nvPr/>
        </p:nvSpPr>
        <p:spPr>
          <a:xfrm rot="0">
            <a:off x="849138" y="2196498"/>
            <a:ext cx="16735286" cy="3005813"/>
          </a:xfrm>
          <a:prstGeom prst="rect">
            <a:avLst/>
          </a:prstGeom>
        </p:spPr>
        <p:txBody>
          <a:bodyPr anchor="t" rtlCol="false" tIns="0" lIns="0" bIns="0" rIns="0">
            <a:spAutoFit/>
          </a:bodyPr>
          <a:lstStyle/>
          <a:p>
            <a:pPr algn="just" marL="0" indent="0" lvl="0">
              <a:lnSpc>
                <a:spcPts val="4821"/>
              </a:lnSpc>
              <a:spcBef>
                <a:spcPct val="0"/>
              </a:spcBef>
            </a:pPr>
            <a:r>
              <a:rPr lang="en-US" sz="2678" spc="133">
                <a:solidFill>
                  <a:srgbClr val="FAF7F2"/>
                </a:solidFill>
                <a:latin typeface="TT Prosto Sans"/>
              </a:rPr>
              <a:t>We have investigated Android piggybacked apps to provide the research community with a comprehensive characterisation of piggybacking. We then build on our findings to put in perspective some common assumptions in the literature. We expect this study to initiate various research directions for practical and scalable piggybacked app detection, explainable malware detection, malicious code localization, and so on.</a:t>
            </a:r>
          </a:p>
        </p:txBody>
      </p:sp>
      <p:sp>
        <p:nvSpPr>
          <p:cNvPr name="TextBox 9" id="9"/>
          <p:cNvSpPr txBox="true"/>
          <p:nvPr/>
        </p:nvSpPr>
        <p:spPr>
          <a:xfrm rot="0">
            <a:off x="6624340" y="1019863"/>
            <a:ext cx="5039321" cy="1024217"/>
          </a:xfrm>
          <a:prstGeom prst="rect">
            <a:avLst/>
          </a:prstGeom>
        </p:spPr>
        <p:txBody>
          <a:bodyPr anchor="t" rtlCol="false" tIns="0" lIns="0" bIns="0" rIns="0">
            <a:spAutoFit/>
          </a:bodyPr>
          <a:lstStyle/>
          <a:p>
            <a:pPr algn="ctr">
              <a:lnSpc>
                <a:spcPts val="7162"/>
              </a:lnSpc>
            </a:pPr>
            <a:r>
              <a:rPr lang="en-US" sz="8734">
                <a:solidFill>
                  <a:srgbClr val="FFFFFF"/>
                </a:solidFill>
                <a:latin typeface="Playlist Script"/>
              </a:rPr>
              <a:t>ConculusioN</a:t>
            </a:r>
          </a:p>
        </p:txBody>
      </p:sp>
    </p:spTree>
  </p:cSld>
  <p:clrMapOvr>
    <a:masterClrMapping/>
  </p:clrMapOvr>
  <p:transition spd="med">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3202542"/>
            <a:ext cx="17323852" cy="6707304"/>
            <a:chOff x="0" y="0"/>
            <a:chExt cx="4562661" cy="1766533"/>
          </a:xfrm>
        </p:grpSpPr>
        <p:sp>
          <p:nvSpPr>
            <p:cNvPr name="Freeform 6" id="6"/>
            <p:cNvSpPr/>
            <p:nvPr/>
          </p:nvSpPr>
          <p:spPr>
            <a:xfrm flipH="false" flipV="false" rot="0">
              <a:off x="0" y="0"/>
              <a:ext cx="4562661" cy="1766533"/>
            </a:xfrm>
            <a:custGeom>
              <a:avLst/>
              <a:gdLst/>
              <a:ahLst/>
              <a:cxnLst/>
              <a:rect r="r" b="b" t="t" l="l"/>
              <a:pathLst>
                <a:path h="1766533" w="4562661">
                  <a:moveTo>
                    <a:pt x="29048" y="0"/>
                  </a:moveTo>
                  <a:lnTo>
                    <a:pt x="4533612" y="0"/>
                  </a:lnTo>
                  <a:cubicBezTo>
                    <a:pt x="4541317" y="0"/>
                    <a:pt x="4548705" y="3060"/>
                    <a:pt x="4554153" y="8508"/>
                  </a:cubicBezTo>
                  <a:cubicBezTo>
                    <a:pt x="4559600" y="13956"/>
                    <a:pt x="4562661" y="21344"/>
                    <a:pt x="4562661" y="29048"/>
                  </a:cubicBezTo>
                  <a:lnTo>
                    <a:pt x="4562661" y="1737485"/>
                  </a:lnTo>
                  <a:cubicBezTo>
                    <a:pt x="4562661" y="1745189"/>
                    <a:pt x="4559600" y="1752577"/>
                    <a:pt x="4554153" y="1758025"/>
                  </a:cubicBezTo>
                  <a:cubicBezTo>
                    <a:pt x="4548705" y="1763472"/>
                    <a:pt x="4541317" y="1766533"/>
                    <a:pt x="4533612" y="1766533"/>
                  </a:cubicBezTo>
                  <a:lnTo>
                    <a:pt x="29048" y="1766533"/>
                  </a:lnTo>
                  <a:cubicBezTo>
                    <a:pt x="21344" y="1766533"/>
                    <a:pt x="13956" y="1763472"/>
                    <a:pt x="8508" y="1758025"/>
                  </a:cubicBezTo>
                  <a:cubicBezTo>
                    <a:pt x="3060" y="1752577"/>
                    <a:pt x="0" y="1745189"/>
                    <a:pt x="0" y="173748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66675"/>
              <a:ext cx="4562661" cy="1833208"/>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5457105" y="-943651"/>
            <a:ext cx="7373790" cy="4333439"/>
            <a:chOff x="0" y="0"/>
            <a:chExt cx="9831720" cy="5777918"/>
          </a:xfrm>
        </p:grpSpPr>
        <p:sp>
          <p:nvSpPr>
            <p:cNvPr name="TextBox 9" id="9"/>
            <p:cNvSpPr txBox="true"/>
            <p:nvPr/>
          </p:nvSpPr>
          <p:spPr>
            <a:xfrm rot="-405768">
              <a:off x="195225" y="1063655"/>
              <a:ext cx="7931558" cy="2633589"/>
            </a:xfrm>
            <a:prstGeom prst="rect">
              <a:avLst/>
            </a:prstGeom>
          </p:spPr>
          <p:txBody>
            <a:bodyPr anchor="t" rtlCol="false" tIns="0" lIns="0" bIns="0" rIns="0">
              <a:spAutoFit/>
            </a:bodyPr>
            <a:lstStyle/>
            <a:p>
              <a:pPr algn="ctr">
                <a:lnSpc>
                  <a:spcPts val="12801"/>
                </a:lnSpc>
                <a:spcBef>
                  <a:spcPct val="0"/>
                </a:spcBef>
              </a:pPr>
              <a:r>
                <a:rPr lang="en-US" sz="16002">
                  <a:solidFill>
                    <a:srgbClr val="FF19CF"/>
                  </a:solidFill>
                  <a:latin typeface="Nickainley Bold"/>
                </a:rPr>
                <a:t>pros</a:t>
              </a:r>
            </a:p>
          </p:txBody>
        </p:sp>
        <p:sp>
          <p:nvSpPr>
            <p:cNvPr name="TextBox 10" id="10"/>
            <p:cNvSpPr txBox="true"/>
            <p:nvPr/>
          </p:nvSpPr>
          <p:spPr>
            <a:xfrm rot="-405768">
              <a:off x="1768657" y="2686934"/>
              <a:ext cx="7931558" cy="2633589"/>
            </a:xfrm>
            <a:prstGeom prst="rect">
              <a:avLst/>
            </a:prstGeom>
          </p:spPr>
          <p:txBody>
            <a:bodyPr anchor="t" rtlCol="false" tIns="0" lIns="0" bIns="0" rIns="0">
              <a:spAutoFit/>
            </a:bodyPr>
            <a:lstStyle/>
            <a:p>
              <a:pPr algn="ctr">
                <a:lnSpc>
                  <a:spcPts val="12801"/>
                </a:lnSpc>
                <a:spcBef>
                  <a:spcPct val="0"/>
                </a:spcBef>
              </a:pPr>
              <a:r>
                <a:rPr lang="en-US" sz="16002">
                  <a:solidFill>
                    <a:srgbClr val="FDFA00"/>
                  </a:solidFill>
                  <a:latin typeface="Nickainley Bold"/>
                </a:rPr>
                <a:t>cons</a:t>
              </a:r>
            </a:p>
          </p:txBody>
        </p:sp>
      </p:grpSp>
      <p:sp>
        <p:nvSpPr>
          <p:cNvPr name="TextBox 11" id="11"/>
          <p:cNvSpPr txBox="true"/>
          <p:nvPr/>
        </p:nvSpPr>
        <p:spPr>
          <a:xfrm rot="0">
            <a:off x="735502" y="3537554"/>
            <a:ext cx="7706246" cy="589915"/>
          </a:xfrm>
          <a:prstGeom prst="rect">
            <a:avLst/>
          </a:prstGeom>
        </p:spPr>
        <p:txBody>
          <a:bodyPr anchor="t" rtlCol="false" tIns="0" lIns="0" bIns="0" rIns="0">
            <a:spAutoFit/>
          </a:bodyPr>
          <a:lstStyle/>
          <a:p>
            <a:pPr algn="ctr">
              <a:lnSpc>
                <a:spcPts val="4759"/>
              </a:lnSpc>
            </a:pPr>
            <a:r>
              <a:rPr lang="en-US" sz="3399">
                <a:solidFill>
                  <a:srgbClr val="FFFFFF"/>
                </a:solidFill>
                <a:latin typeface="Abril Fatface"/>
              </a:rPr>
              <a:t>Detailed research with real world data</a:t>
            </a:r>
          </a:p>
        </p:txBody>
      </p:sp>
      <p:sp>
        <p:nvSpPr>
          <p:cNvPr name="TextBox 12" id="12"/>
          <p:cNvSpPr txBox="true"/>
          <p:nvPr/>
        </p:nvSpPr>
        <p:spPr>
          <a:xfrm rot="0">
            <a:off x="9730317" y="7560953"/>
            <a:ext cx="7978676" cy="589915"/>
          </a:xfrm>
          <a:prstGeom prst="rect">
            <a:avLst/>
          </a:prstGeom>
        </p:spPr>
        <p:txBody>
          <a:bodyPr anchor="t" rtlCol="false" tIns="0" lIns="0" bIns="0" rIns="0">
            <a:spAutoFit/>
          </a:bodyPr>
          <a:lstStyle/>
          <a:p>
            <a:pPr algn="ctr">
              <a:lnSpc>
                <a:spcPts val="4759"/>
              </a:lnSpc>
            </a:pPr>
            <a:r>
              <a:rPr lang="en-US" sz="3399">
                <a:solidFill>
                  <a:srgbClr val="FFFFFF"/>
                </a:solidFill>
                <a:latin typeface="Abril Fatface"/>
              </a:rPr>
              <a:t>Is piggybacking still a security concern ?</a:t>
            </a:r>
          </a:p>
        </p:txBody>
      </p:sp>
      <p:sp>
        <p:nvSpPr>
          <p:cNvPr name="TextBox 13" id="13"/>
          <p:cNvSpPr txBox="true"/>
          <p:nvPr/>
        </p:nvSpPr>
        <p:spPr>
          <a:xfrm rot="0">
            <a:off x="735502" y="4339718"/>
            <a:ext cx="4681686" cy="589915"/>
          </a:xfrm>
          <a:prstGeom prst="rect">
            <a:avLst/>
          </a:prstGeom>
        </p:spPr>
        <p:txBody>
          <a:bodyPr anchor="t" rtlCol="false" tIns="0" lIns="0" bIns="0" rIns="0">
            <a:spAutoFit/>
          </a:bodyPr>
          <a:lstStyle/>
          <a:p>
            <a:pPr algn="ctr">
              <a:lnSpc>
                <a:spcPts val="4759"/>
              </a:lnSpc>
            </a:pPr>
            <a:r>
              <a:rPr lang="en-US" sz="3399">
                <a:solidFill>
                  <a:srgbClr val="FFFFFF"/>
                </a:solidFill>
                <a:latin typeface="Abril Fatface"/>
              </a:rPr>
              <a:t>Good similarity metrics</a:t>
            </a:r>
          </a:p>
        </p:txBody>
      </p:sp>
      <p:sp>
        <p:nvSpPr>
          <p:cNvPr name="TextBox 14" id="14"/>
          <p:cNvSpPr txBox="true"/>
          <p:nvPr/>
        </p:nvSpPr>
        <p:spPr>
          <a:xfrm rot="0">
            <a:off x="9730317" y="8255643"/>
            <a:ext cx="7949357" cy="589915"/>
          </a:xfrm>
          <a:prstGeom prst="rect">
            <a:avLst/>
          </a:prstGeom>
        </p:spPr>
        <p:txBody>
          <a:bodyPr anchor="t" rtlCol="false" tIns="0" lIns="0" bIns="0" rIns="0">
            <a:spAutoFit/>
          </a:bodyPr>
          <a:lstStyle/>
          <a:p>
            <a:pPr algn="ctr">
              <a:lnSpc>
                <a:spcPts val="4759"/>
              </a:lnSpc>
            </a:pPr>
            <a:r>
              <a:rPr lang="en-US" sz="3399">
                <a:solidFill>
                  <a:srgbClr val="FFFFFF"/>
                </a:solidFill>
                <a:latin typeface="Abril Fatface"/>
              </a:rPr>
              <a:t>Obsucated, packed codes has eliminated</a:t>
            </a:r>
          </a:p>
        </p:txBody>
      </p:sp>
      <p:sp>
        <p:nvSpPr>
          <p:cNvPr name="TextBox 15" id="15"/>
          <p:cNvSpPr txBox="true"/>
          <p:nvPr/>
        </p:nvSpPr>
        <p:spPr>
          <a:xfrm rot="0">
            <a:off x="9730317" y="6266188"/>
            <a:ext cx="7978676" cy="1189990"/>
          </a:xfrm>
          <a:prstGeom prst="rect">
            <a:avLst/>
          </a:prstGeom>
        </p:spPr>
        <p:txBody>
          <a:bodyPr anchor="t" rtlCol="false" tIns="0" lIns="0" bIns="0" rIns="0">
            <a:spAutoFit/>
          </a:bodyPr>
          <a:lstStyle/>
          <a:p>
            <a:pPr>
              <a:lnSpc>
                <a:spcPts val="4760"/>
              </a:lnSpc>
            </a:pPr>
            <a:r>
              <a:rPr lang="en-US" sz="3400">
                <a:solidFill>
                  <a:srgbClr val="FFFFFF"/>
                </a:solidFill>
                <a:latin typeface="Abril Fatface"/>
              </a:rPr>
              <a:t>Too much trust to Virustotal, some cases can bypass detection</a:t>
            </a:r>
          </a:p>
        </p:txBody>
      </p:sp>
      <p:sp>
        <p:nvSpPr>
          <p:cNvPr name="TextBox 16" id="16"/>
          <p:cNvSpPr txBox="true"/>
          <p:nvPr/>
        </p:nvSpPr>
        <p:spPr>
          <a:xfrm rot="0">
            <a:off x="735502" y="5139183"/>
            <a:ext cx="7978676" cy="589915"/>
          </a:xfrm>
          <a:prstGeom prst="rect">
            <a:avLst/>
          </a:prstGeom>
        </p:spPr>
        <p:txBody>
          <a:bodyPr anchor="t" rtlCol="false" tIns="0" lIns="0" bIns="0" rIns="0">
            <a:spAutoFit/>
          </a:bodyPr>
          <a:lstStyle/>
          <a:p>
            <a:pPr>
              <a:lnSpc>
                <a:spcPts val="4760"/>
              </a:lnSpc>
            </a:pPr>
            <a:r>
              <a:rPr lang="en-US" sz="3400">
                <a:solidFill>
                  <a:srgbClr val="FFFFFF"/>
                </a:solidFill>
                <a:latin typeface="Abril Fatface"/>
              </a:rPr>
              <a:t>Best effort to elimate f/p</a:t>
            </a:r>
          </a:p>
        </p:txBody>
      </p:sp>
    </p:spTree>
  </p:cSld>
  <p:clrMapOvr>
    <a:masterClrMapping/>
  </p:clrMapOvr>
  <p:transition spd="med">
    <p:push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556235" y="3202542"/>
            <a:ext cx="17323852" cy="6707304"/>
            <a:chOff x="0" y="0"/>
            <a:chExt cx="4562661" cy="1766533"/>
          </a:xfrm>
        </p:grpSpPr>
        <p:sp>
          <p:nvSpPr>
            <p:cNvPr name="Freeform 6" id="6"/>
            <p:cNvSpPr/>
            <p:nvPr/>
          </p:nvSpPr>
          <p:spPr>
            <a:xfrm flipH="false" flipV="false" rot="0">
              <a:off x="0" y="0"/>
              <a:ext cx="4562661" cy="1766533"/>
            </a:xfrm>
            <a:custGeom>
              <a:avLst/>
              <a:gdLst/>
              <a:ahLst/>
              <a:cxnLst/>
              <a:rect r="r" b="b" t="t" l="l"/>
              <a:pathLst>
                <a:path h="1766533" w="4562661">
                  <a:moveTo>
                    <a:pt x="29048" y="0"/>
                  </a:moveTo>
                  <a:lnTo>
                    <a:pt x="4533612" y="0"/>
                  </a:lnTo>
                  <a:cubicBezTo>
                    <a:pt x="4541317" y="0"/>
                    <a:pt x="4548705" y="3060"/>
                    <a:pt x="4554153" y="8508"/>
                  </a:cubicBezTo>
                  <a:cubicBezTo>
                    <a:pt x="4559600" y="13956"/>
                    <a:pt x="4562661" y="21344"/>
                    <a:pt x="4562661" y="29048"/>
                  </a:cubicBezTo>
                  <a:lnTo>
                    <a:pt x="4562661" y="1737485"/>
                  </a:lnTo>
                  <a:cubicBezTo>
                    <a:pt x="4562661" y="1745189"/>
                    <a:pt x="4559600" y="1752577"/>
                    <a:pt x="4554153" y="1758025"/>
                  </a:cubicBezTo>
                  <a:cubicBezTo>
                    <a:pt x="4548705" y="1763472"/>
                    <a:pt x="4541317" y="1766533"/>
                    <a:pt x="4533612" y="1766533"/>
                  </a:cubicBezTo>
                  <a:lnTo>
                    <a:pt x="29048" y="1766533"/>
                  </a:lnTo>
                  <a:cubicBezTo>
                    <a:pt x="21344" y="1766533"/>
                    <a:pt x="13956" y="1763472"/>
                    <a:pt x="8508" y="1758025"/>
                  </a:cubicBezTo>
                  <a:cubicBezTo>
                    <a:pt x="3060" y="1752577"/>
                    <a:pt x="0" y="1745189"/>
                    <a:pt x="0" y="1737485"/>
                  </a:cubicBezTo>
                  <a:lnTo>
                    <a:pt x="0" y="29048"/>
                  </a:lnTo>
                  <a:cubicBezTo>
                    <a:pt x="0" y="21344"/>
                    <a:pt x="3060" y="13956"/>
                    <a:pt x="8508" y="8508"/>
                  </a:cubicBezTo>
                  <a:cubicBezTo>
                    <a:pt x="13956" y="3060"/>
                    <a:pt x="21344" y="0"/>
                    <a:pt x="29048"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66675"/>
              <a:ext cx="4562661" cy="1833208"/>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6198927" y="103773"/>
            <a:ext cx="5890146" cy="3098769"/>
            <a:chOff x="0" y="0"/>
            <a:chExt cx="7853528" cy="4131692"/>
          </a:xfrm>
        </p:grpSpPr>
        <p:sp>
          <p:nvSpPr>
            <p:cNvPr name="TextBox 9" id="9"/>
            <p:cNvSpPr txBox="true"/>
            <p:nvPr/>
          </p:nvSpPr>
          <p:spPr>
            <a:xfrm rot="0">
              <a:off x="0" y="285750"/>
              <a:ext cx="7853528" cy="1294522"/>
            </a:xfrm>
            <a:prstGeom prst="rect">
              <a:avLst/>
            </a:prstGeom>
          </p:spPr>
          <p:txBody>
            <a:bodyPr anchor="t" rtlCol="false" tIns="0" lIns="0" bIns="0" rIns="0">
              <a:spAutoFit/>
            </a:bodyPr>
            <a:lstStyle/>
            <a:p>
              <a:pPr algn="ctr">
                <a:lnSpc>
                  <a:spcPts val="6237"/>
                </a:lnSpc>
                <a:spcBef>
                  <a:spcPct val="0"/>
                </a:spcBef>
              </a:pPr>
              <a:r>
                <a:rPr lang="en-US" sz="7797">
                  <a:solidFill>
                    <a:srgbClr val="EC00FF"/>
                  </a:solidFill>
                  <a:latin typeface="Lovelo Line Bold"/>
                </a:rPr>
                <a:t>FUTURE</a:t>
              </a:r>
            </a:p>
          </p:txBody>
        </p:sp>
        <p:sp>
          <p:nvSpPr>
            <p:cNvPr name="TextBox 10" id="10"/>
            <p:cNvSpPr txBox="true"/>
            <p:nvPr/>
          </p:nvSpPr>
          <p:spPr>
            <a:xfrm rot="0">
              <a:off x="0" y="1551068"/>
              <a:ext cx="7853528" cy="1294522"/>
            </a:xfrm>
            <a:prstGeom prst="rect">
              <a:avLst/>
            </a:prstGeom>
          </p:spPr>
          <p:txBody>
            <a:bodyPr anchor="t" rtlCol="false" tIns="0" lIns="0" bIns="0" rIns="0">
              <a:spAutoFit/>
            </a:bodyPr>
            <a:lstStyle/>
            <a:p>
              <a:pPr algn="ctr">
                <a:lnSpc>
                  <a:spcPts val="6237"/>
                </a:lnSpc>
                <a:spcBef>
                  <a:spcPct val="0"/>
                </a:spcBef>
              </a:pPr>
              <a:r>
                <a:rPr lang="en-US" sz="7797">
                  <a:solidFill>
                    <a:srgbClr val="FA110A"/>
                  </a:solidFill>
                  <a:latin typeface="Lovelo Line Bold"/>
                </a:rPr>
                <a:t>WORK</a:t>
              </a:r>
            </a:p>
          </p:txBody>
        </p:sp>
        <p:sp>
          <p:nvSpPr>
            <p:cNvPr name="TextBox 11" id="11"/>
            <p:cNvSpPr txBox="true"/>
            <p:nvPr/>
          </p:nvSpPr>
          <p:spPr>
            <a:xfrm rot="0">
              <a:off x="0" y="2837169"/>
              <a:ext cx="7853528" cy="1294522"/>
            </a:xfrm>
            <a:prstGeom prst="rect">
              <a:avLst/>
            </a:prstGeom>
          </p:spPr>
          <p:txBody>
            <a:bodyPr anchor="t" rtlCol="false" tIns="0" lIns="0" bIns="0" rIns="0">
              <a:spAutoFit/>
            </a:bodyPr>
            <a:lstStyle/>
            <a:p>
              <a:pPr algn="ctr">
                <a:lnSpc>
                  <a:spcPts val="6237"/>
                </a:lnSpc>
                <a:spcBef>
                  <a:spcPct val="0"/>
                </a:spcBef>
              </a:pPr>
              <a:r>
                <a:rPr lang="en-US" sz="7797">
                  <a:solidFill>
                    <a:srgbClr val="CFFF00"/>
                  </a:solidFill>
                  <a:latin typeface="Lovelo Line Bold"/>
                </a:rPr>
                <a:t>DIRECTION</a:t>
              </a:r>
            </a:p>
          </p:txBody>
        </p:sp>
      </p:grpSp>
      <p:sp>
        <p:nvSpPr>
          <p:cNvPr name="TextBox 12" id="12"/>
          <p:cNvSpPr txBox="true"/>
          <p:nvPr/>
        </p:nvSpPr>
        <p:spPr>
          <a:xfrm rot="0">
            <a:off x="750323" y="3537554"/>
            <a:ext cx="9344769" cy="3590290"/>
          </a:xfrm>
          <a:prstGeom prst="rect">
            <a:avLst/>
          </a:prstGeom>
        </p:spPr>
        <p:txBody>
          <a:bodyPr anchor="t" rtlCol="false" tIns="0" lIns="0" bIns="0" rIns="0">
            <a:spAutoFit/>
          </a:bodyPr>
          <a:lstStyle/>
          <a:p>
            <a:pPr algn="ctr">
              <a:lnSpc>
                <a:spcPts val="4759"/>
              </a:lnSpc>
            </a:pPr>
            <a:r>
              <a:rPr lang="en-US" sz="3399">
                <a:solidFill>
                  <a:srgbClr val="FFFFFF"/>
                </a:solidFill>
                <a:latin typeface="Abril Fatface"/>
              </a:rPr>
              <a:t>Systems for live monitoring piggybacking cases</a:t>
            </a:r>
          </a:p>
          <a:p>
            <a:pPr>
              <a:lnSpc>
                <a:spcPts val="4759"/>
              </a:lnSpc>
            </a:pPr>
            <a:r>
              <a:rPr lang="en-US" sz="3399">
                <a:solidFill>
                  <a:srgbClr val="FFFFFF"/>
                </a:solidFill>
                <a:latin typeface="Abril Fatface"/>
              </a:rPr>
              <a:t>AI based approaches for detection</a:t>
            </a:r>
          </a:p>
          <a:p>
            <a:pPr>
              <a:lnSpc>
                <a:spcPts val="4759"/>
              </a:lnSpc>
            </a:pPr>
            <a:r>
              <a:rPr lang="en-US" sz="3399">
                <a:solidFill>
                  <a:srgbClr val="FFFFFF"/>
                </a:solidFill>
                <a:latin typeface="Abril Fatface"/>
              </a:rPr>
              <a:t>Localization and disarming</a:t>
            </a:r>
          </a:p>
          <a:p>
            <a:pPr>
              <a:lnSpc>
                <a:spcPts val="4759"/>
              </a:lnSpc>
            </a:pPr>
            <a:r>
              <a:rPr lang="en-US" sz="3399">
                <a:solidFill>
                  <a:srgbClr val="FFFFFF"/>
                </a:solidFill>
                <a:latin typeface="Abril Fatface"/>
              </a:rPr>
              <a:t>More  understanding with dynamic analysis </a:t>
            </a:r>
          </a:p>
          <a:p>
            <a:pPr>
              <a:lnSpc>
                <a:spcPts val="4759"/>
              </a:lnSpc>
            </a:pPr>
            <a:r>
              <a:rPr lang="en-US" sz="3399">
                <a:solidFill>
                  <a:srgbClr val="FFFFFF"/>
                </a:solidFill>
                <a:latin typeface="Abril Fatface"/>
              </a:rPr>
              <a:t>Live monitoring and generate IOC data</a:t>
            </a:r>
          </a:p>
          <a:p>
            <a:pPr algn="ctr">
              <a:lnSpc>
                <a:spcPts val="4759"/>
              </a:lnSpc>
            </a:pPr>
          </a:p>
        </p:txBody>
      </p:sp>
    </p:spTree>
  </p:cSld>
  <p:clrMapOvr>
    <a:masterClrMapping/>
  </p:clrMapOvr>
  <p:transition spd="med">
    <p:push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0" t="-1005" r="0" b="-1005"/>
              </a:stretch>
            </a:blipFill>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3">
                <a:alphaModFix amt="60000"/>
              </a:blip>
              <a:stretch>
                <a:fillRect l="-160" t="0" r="-160" b="0"/>
              </a:stretch>
            </a:blipFill>
          </p:spPr>
        </p:sp>
      </p:grpSp>
      <p:sp>
        <p:nvSpPr>
          <p:cNvPr name="TextBox 5" id="5"/>
          <p:cNvSpPr txBox="true"/>
          <p:nvPr/>
        </p:nvSpPr>
        <p:spPr>
          <a:xfrm rot="0">
            <a:off x="2181479" y="5272476"/>
            <a:ext cx="13925041" cy="1463674"/>
          </a:xfrm>
          <a:prstGeom prst="rect">
            <a:avLst/>
          </a:prstGeom>
        </p:spPr>
        <p:txBody>
          <a:bodyPr anchor="t" rtlCol="false" tIns="0" lIns="0" bIns="0" rIns="0">
            <a:spAutoFit/>
          </a:bodyPr>
          <a:lstStyle/>
          <a:p>
            <a:pPr algn="ctr">
              <a:lnSpc>
                <a:spcPts val="11200"/>
              </a:lnSpc>
              <a:spcBef>
                <a:spcPct val="0"/>
              </a:spcBef>
            </a:pPr>
            <a:r>
              <a:rPr lang="en-US" sz="8000" spc="1200">
                <a:solidFill>
                  <a:srgbClr val="FAF7F2"/>
                </a:solidFill>
                <a:latin typeface="Horizon"/>
              </a:rPr>
              <a:t>THANK YOU</a:t>
            </a:r>
          </a:p>
        </p:txBody>
      </p:sp>
    </p:spTree>
  </p:cSld>
  <p:clrMapOvr>
    <a:masterClrMapping/>
  </p:clrMapOvr>
  <p:transition spd="med">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5518585"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DATASET COLLECTION -&gt; </a:t>
            </a:r>
            <a:r>
              <a:rPr lang="en-US" sz="4500" spc="675">
                <a:solidFill>
                  <a:srgbClr val="A4C639"/>
                </a:solidFill>
                <a:latin typeface="Horizon"/>
              </a:rPr>
              <a:t>PROCESS</a:t>
            </a:r>
          </a:p>
          <a:p>
            <a:pPr algn="ctr">
              <a:lnSpc>
                <a:spcPts val="6299"/>
              </a:lnSpc>
              <a:spcBef>
                <a:spcPct val="0"/>
              </a:spcBef>
            </a:pPr>
          </a:p>
        </p:txBody>
      </p:sp>
      <p:sp>
        <p:nvSpPr>
          <p:cNvPr name="TextBox 6" id="6"/>
          <p:cNvSpPr txBox="true"/>
          <p:nvPr/>
        </p:nvSpPr>
        <p:spPr>
          <a:xfrm rot="0">
            <a:off x="0" y="3854423"/>
            <a:ext cx="18288000" cy="3004185"/>
          </a:xfrm>
          <a:prstGeom prst="rect">
            <a:avLst/>
          </a:prstGeom>
        </p:spPr>
        <p:txBody>
          <a:bodyPr anchor="t" rtlCol="false" tIns="0" lIns="0" bIns="0" rIns="0">
            <a:spAutoFit/>
          </a:bodyPr>
          <a:lstStyle/>
          <a:p>
            <a:pPr algn="ctr">
              <a:lnSpc>
                <a:spcPts val="3900"/>
              </a:lnSpc>
            </a:pPr>
            <a:r>
              <a:rPr lang="en-US" sz="3900" spc="616">
                <a:solidFill>
                  <a:srgbClr val="FFFFFF"/>
                </a:solidFill>
                <a:latin typeface="HK Modular Bold Italics"/>
              </a:rPr>
              <a:t>DATASET = </a:t>
            </a:r>
          </a:p>
          <a:p>
            <a:pPr algn="ctr">
              <a:lnSpc>
                <a:spcPts val="3900"/>
              </a:lnSpc>
            </a:pPr>
            <a:r>
              <a:rPr lang="en-US" sz="3900" spc="616">
                <a:solidFill>
                  <a:srgbClr val="FFFFFF"/>
                </a:solidFill>
                <a:latin typeface="HK Modular Bold Italics"/>
              </a:rPr>
              <a:t>MARKETS (GOOGLE PLAY, APPCHINA, ANZHNI) +</a:t>
            </a:r>
          </a:p>
          <a:p>
            <a:pPr algn="ctr">
              <a:lnSpc>
                <a:spcPts val="3900"/>
              </a:lnSpc>
            </a:pPr>
            <a:r>
              <a:rPr lang="en-US" sz="3900" spc="616">
                <a:solidFill>
                  <a:srgbClr val="FFFFFF"/>
                </a:solidFill>
                <a:latin typeface="HK Modular Bold Italics"/>
              </a:rPr>
              <a:t>OPEN SOURCE REPOS (F-DROID) </a:t>
            </a:r>
          </a:p>
          <a:p>
            <a:pPr algn="ctr">
              <a:lnSpc>
                <a:spcPts val="3900"/>
              </a:lnSpc>
            </a:pPr>
            <a:r>
              <a:rPr lang="en-US" sz="3900" spc="616">
                <a:solidFill>
                  <a:srgbClr val="FFFFFF"/>
                </a:solidFill>
                <a:latin typeface="HK Modular Bold Italics"/>
              </a:rPr>
              <a:t>+</a:t>
            </a:r>
          </a:p>
          <a:p>
            <a:pPr algn="ctr">
              <a:lnSpc>
                <a:spcPts val="3900"/>
              </a:lnSpc>
            </a:pPr>
            <a:r>
              <a:rPr lang="en-US" sz="3900" spc="616">
                <a:solidFill>
                  <a:srgbClr val="FFFFFF"/>
                </a:solidFill>
                <a:latin typeface="HK Modular Bold Italics"/>
              </a:rPr>
              <a:t>RESEARCHER DATASET (MALGENOME)</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Freeform 5" id="5"/>
          <p:cNvSpPr/>
          <p:nvPr/>
        </p:nvSpPr>
        <p:spPr>
          <a:xfrm flipH="false" flipV="false" rot="0">
            <a:off x="3347132" y="2789721"/>
            <a:ext cx="12070877" cy="7045003"/>
          </a:xfrm>
          <a:custGeom>
            <a:avLst/>
            <a:gdLst/>
            <a:ahLst/>
            <a:cxnLst/>
            <a:rect r="r" b="b" t="t" l="l"/>
            <a:pathLst>
              <a:path h="7045003" w="12070877">
                <a:moveTo>
                  <a:pt x="0" y="0"/>
                </a:moveTo>
                <a:lnTo>
                  <a:pt x="12070877" y="0"/>
                </a:lnTo>
                <a:lnTo>
                  <a:pt x="12070877" y="7045002"/>
                </a:lnTo>
                <a:lnTo>
                  <a:pt x="0" y="7045002"/>
                </a:lnTo>
                <a:lnTo>
                  <a:pt x="0" y="0"/>
                </a:lnTo>
                <a:close/>
              </a:path>
            </a:pathLst>
          </a:custGeom>
          <a:blipFill>
            <a:blip r:embed="rId3"/>
            <a:stretch>
              <a:fillRect l="0" t="0" r="0" b="0"/>
            </a:stretch>
          </a:blipFill>
        </p:spPr>
      </p:sp>
      <p:sp>
        <p:nvSpPr>
          <p:cNvPr name="TextBox 6" id="6"/>
          <p:cNvSpPr txBox="true"/>
          <p:nvPr/>
        </p:nvSpPr>
        <p:spPr>
          <a:xfrm rot="0">
            <a:off x="1028700" y="895350"/>
            <a:ext cx="15518585"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DATASET COLLECTION -&gt; </a:t>
            </a:r>
            <a:r>
              <a:rPr lang="en-US" sz="4500" spc="675">
                <a:solidFill>
                  <a:srgbClr val="A4C639"/>
                </a:solidFill>
                <a:latin typeface="Horizon"/>
              </a:rPr>
              <a:t>PROCESS</a:t>
            </a:r>
          </a:p>
          <a:p>
            <a:pPr algn="ctr">
              <a:lnSpc>
                <a:spcPts val="6299"/>
              </a:lnSpc>
              <a:spcBef>
                <a:spcPct val="0"/>
              </a:spcBef>
            </a:pPr>
          </a:p>
        </p:txBody>
      </p:sp>
    </p:spTree>
  </p:cSld>
  <p:clrMapOvr>
    <a:masterClrMapping/>
  </p:clrMapOvr>
  <p:transition spd="med">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5518585"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DATASET COLLECTION -&gt; </a:t>
            </a:r>
            <a:r>
              <a:rPr lang="en-US" sz="4500" spc="675">
                <a:solidFill>
                  <a:srgbClr val="A4C639"/>
                </a:solidFill>
                <a:latin typeface="Horizon"/>
              </a:rPr>
              <a:t>PROCESS</a:t>
            </a:r>
          </a:p>
          <a:p>
            <a:pPr algn="ctr">
              <a:lnSpc>
                <a:spcPts val="6299"/>
              </a:lnSpc>
              <a:spcBef>
                <a:spcPct val="0"/>
              </a:spcBef>
            </a:pPr>
          </a:p>
        </p:txBody>
      </p:sp>
      <p:grpSp>
        <p:nvGrpSpPr>
          <p:cNvPr name="Group 6" id="6"/>
          <p:cNvGrpSpPr/>
          <p:nvPr/>
        </p:nvGrpSpPr>
        <p:grpSpPr>
          <a:xfrm rot="0">
            <a:off x="1028700" y="2509516"/>
            <a:ext cx="5553615" cy="4103654"/>
            <a:chOff x="0" y="0"/>
            <a:chExt cx="2049792" cy="1514624"/>
          </a:xfrm>
        </p:grpSpPr>
        <p:sp>
          <p:nvSpPr>
            <p:cNvPr name="Freeform 7" id="7"/>
            <p:cNvSpPr/>
            <p:nvPr/>
          </p:nvSpPr>
          <p:spPr>
            <a:xfrm flipH="false" flipV="false" rot="0">
              <a:off x="0" y="0"/>
              <a:ext cx="2049792" cy="1514624"/>
            </a:xfrm>
            <a:custGeom>
              <a:avLst/>
              <a:gdLst/>
              <a:ahLst/>
              <a:cxnLst/>
              <a:rect r="r" b="b" t="t" l="l"/>
              <a:pathLst>
                <a:path h="1514624" w="2049792">
                  <a:moveTo>
                    <a:pt x="90612" y="0"/>
                  </a:moveTo>
                  <a:lnTo>
                    <a:pt x="1959180" y="0"/>
                  </a:lnTo>
                  <a:cubicBezTo>
                    <a:pt x="2009224" y="0"/>
                    <a:pt x="2049792" y="40568"/>
                    <a:pt x="2049792" y="90612"/>
                  </a:cubicBezTo>
                  <a:lnTo>
                    <a:pt x="2049792" y="1424012"/>
                  </a:lnTo>
                  <a:cubicBezTo>
                    <a:pt x="2049792" y="1474056"/>
                    <a:pt x="2009224" y="1514624"/>
                    <a:pt x="1959180" y="1514624"/>
                  </a:cubicBezTo>
                  <a:lnTo>
                    <a:pt x="90612" y="1514624"/>
                  </a:lnTo>
                  <a:cubicBezTo>
                    <a:pt x="40568" y="1514624"/>
                    <a:pt x="0" y="1474056"/>
                    <a:pt x="0" y="1424012"/>
                  </a:cubicBezTo>
                  <a:lnTo>
                    <a:pt x="0" y="90612"/>
                  </a:lnTo>
                  <a:cubicBezTo>
                    <a:pt x="0" y="40568"/>
                    <a:pt x="40568" y="0"/>
                    <a:pt x="90612" y="0"/>
                  </a:cubicBezTo>
                  <a:close/>
                </a:path>
              </a:pathLst>
            </a:custGeom>
            <a:solidFill>
              <a:srgbClr val="000000">
                <a:alpha val="0"/>
              </a:srgbClr>
            </a:solidFill>
            <a:ln w="28575" cap="rnd">
              <a:solidFill>
                <a:srgbClr val="FAF7F2"/>
              </a:solidFill>
              <a:prstDash val="solid"/>
              <a:round/>
            </a:ln>
          </p:spPr>
        </p:sp>
        <p:sp>
          <p:nvSpPr>
            <p:cNvPr name="TextBox 8" id="8"/>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sp>
        <p:nvSpPr>
          <p:cNvPr name="TextBox 9" id="9"/>
          <p:cNvSpPr txBox="true"/>
          <p:nvPr/>
        </p:nvSpPr>
        <p:spPr>
          <a:xfrm rot="0">
            <a:off x="1446577" y="2962248"/>
            <a:ext cx="4679606" cy="1205326"/>
          </a:xfrm>
          <a:prstGeom prst="rect">
            <a:avLst/>
          </a:prstGeom>
        </p:spPr>
        <p:txBody>
          <a:bodyPr anchor="t" rtlCol="false" tIns="0" lIns="0" bIns="0" rIns="0">
            <a:spAutoFit/>
          </a:bodyPr>
          <a:lstStyle/>
          <a:p>
            <a:pPr algn="ctr">
              <a:lnSpc>
                <a:spcPts val="2339"/>
              </a:lnSpc>
            </a:pPr>
            <a:r>
              <a:rPr lang="en-US" sz="1671" spc="250">
                <a:solidFill>
                  <a:srgbClr val="FAF7F2"/>
                </a:solidFill>
                <a:latin typeface="Horizon"/>
              </a:rPr>
              <a:t>INITIAL CLASSIFICATION USING VIRUSTOTAL REPORTS:</a:t>
            </a:r>
          </a:p>
          <a:p>
            <a:pPr algn="ctr">
              <a:lnSpc>
                <a:spcPts val="2339"/>
              </a:lnSpc>
              <a:spcBef>
                <a:spcPct val="0"/>
              </a:spcBef>
            </a:pPr>
          </a:p>
        </p:txBody>
      </p:sp>
      <p:sp>
        <p:nvSpPr>
          <p:cNvPr name="TextBox 10" id="10"/>
          <p:cNvSpPr txBox="true"/>
          <p:nvPr/>
        </p:nvSpPr>
        <p:spPr>
          <a:xfrm rot="0">
            <a:off x="1446577" y="4162080"/>
            <a:ext cx="4769248" cy="1608205"/>
          </a:xfrm>
          <a:prstGeom prst="rect">
            <a:avLst/>
          </a:prstGeom>
        </p:spPr>
        <p:txBody>
          <a:bodyPr anchor="t" rtlCol="false" tIns="0" lIns="0" bIns="0" rIns="0">
            <a:spAutoFit/>
          </a:bodyPr>
          <a:lstStyle/>
          <a:p>
            <a:pPr algn="just" marL="308131" indent="-154066" lvl="1">
              <a:lnSpc>
                <a:spcPts val="2568"/>
              </a:lnSpc>
              <a:buFont typeface="Arial"/>
              <a:buChar char="•"/>
            </a:pPr>
            <a:r>
              <a:rPr lang="en-US" sz="1427" spc="71">
                <a:solidFill>
                  <a:srgbClr val="FAF7F2"/>
                </a:solidFill>
                <a:latin typeface="TT Prosto Sans"/>
              </a:rPr>
              <a:t>Send all apps to VirusTotal to collect anti-virus scanning reports.</a:t>
            </a:r>
          </a:p>
          <a:p>
            <a:pPr algn="just" marL="308131" indent="-154066" lvl="1">
              <a:lnSpc>
                <a:spcPts val="2568"/>
              </a:lnSpc>
              <a:buFont typeface="Arial"/>
              <a:buChar char="•"/>
            </a:pPr>
            <a:r>
              <a:rPr lang="en-US" sz="1427" spc="71">
                <a:solidFill>
                  <a:srgbClr val="FAF7F2"/>
                </a:solidFill>
                <a:latin typeface="TT Prosto Sans"/>
              </a:rPr>
              <a:t>Classify apps into two subsets based on VirusTotal results: benign and malicious.</a:t>
            </a:r>
          </a:p>
          <a:p>
            <a:pPr algn="just">
              <a:lnSpc>
                <a:spcPts val="2568"/>
              </a:lnSpc>
            </a:pPr>
          </a:p>
        </p:txBody>
      </p:sp>
      <p:grpSp>
        <p:nvGrpSpPr>
          <p:cNvPr name="Group 11" id="11"/>
          <p:cNvGrpSpPr/>
          <p:nvPr/>
        </p:nvGrpSpPr>
        <p:grpSpPr>
          <a:xfrm rot="0">
            <a:off x="11705685" y="2509516"/>
            <a:ext cx="5553615" cy="5152840"/>
            <a:chOff x="0" y="0"/>
            <a:chExt cx="2049792" cy="1901870"/>
          </a:xfrm>
        </p:grpSpPr>
        <p:sp>
          <p:nvSpPr>
            <p:cNvPr name="Freeform 12" id="12"/>
            <p:cNvSpPr/>
            <p:nvPr/>
          </p:nvSpPr>
          <p:spPr>
            <a:xfrm flipH="false" flipV="false" rot="0">
              <a:off x="0" y="0"/>
              <a:ext cx="2049792" cy="1901870"/>
            </a:xfrm>
            <a:custGeom>
              <a:avLst/>
              <a:gdLst/>
              <a:ahLst/>
              <a:cxnLst/>
              <a:rect r="r" b="b" t="t" l="l"/>
              <a:pathLst>
                <a:path h="1901870" w="2049792">
                  <a:moveTo>
                    <a:pt x="90612" y="0"/>
                  </a:moveTo>
                  <a:lnTo>
                    <a:pt x="1959180" y="0"/>
                  </a:lnTo>
                  <a:cubicBezTo>
                    <a:pt x="2009224" y="0"/>
                    <a:pt x="2049792" y="40568"/>
                    <a:pt x="2049792" y="90612"/>
                  </a:cubicBezTo>
                  <a:lnTo>
                    <a:pt x="2049792" y="1811258"/>
                  </a:lnTo>
                  <a:cubicBezTo>
                    <a:pt x="2049792" y="1861302"/>
                    <a:pt x="2009224" y="1901870"/>
                    <a:pt x="1959180" y="1901870"/>
                  </a:cubicBezTo>
                  <a:lnTo>
                    <a:pt x="90612" y="1901870"/>
                  </a:lnTo>
                  <a:cubicBezTo>
                    <a:pt x="40568" y="1901870"/>
                    <a:pt x="0" y="1861302"/>
                    <a:pt x="0" y="1811258"/>
                  </a:cubicBezTo>
                  <a:lnTo>
                    <a:pt x="0" y="90612"/>
                  </a:lnTo>
                  <a:cubicBezTo>
                    <a:pt x="0" y="40568"/>
                    <a:pt x="40568" y="0"/>
                    <a:pt x="90612" y="0"/>
                  </a:cubicBezTo>
                  <a:close/>
                </a:path>
              </a:pathLst>
            </a:custGeom>
            <a:solidFill>
              <a:srgbClr val="000000">
                <a:alpha val="0"/>
              </a:srgbClr>
            </a:solidFill>
            <a:ln w="28575" cap="rnd">
              <a:solidFill>
                <a:srgbClr val="FAF7F2"/>
              </a:solidFill>
              <a:prstDash val="solid"/>
              <a:round/>
            </a:ln>
          </p:spPr>
        </p:sp>
        <p:sp>
          <p:nvSpPr>
            <p:cNvPr name="TextBox 13" id="13"/>
            <p:cNvSpPr txBox="true"/>
            <p:nvPr/>
          </p:nvSpPr>
          <p:spPr>
            <a:xfrm>
              <a:off x="0" y="-123825"/>
              <a:ext cx="2049792" cy="2025695"/>
            </a:xfrm>
            <a:prstGeom prst="rect">
              <a:avLst/>
            </a:prstGeom>
          </p:spPr>
          <p:txBody>
            <a:bodyPr anchor="ctr" rtlCol="false" tIns="50800" lIns="50800" bIns="50800" rIns="50800"/>
            <a:lstStyle/>
            <a:p>
              <a:pPr algn="ctr">
                <a:lnSpc>
                  <a:spcPts val="3150"/>
                </a:lnSpc>
              </a:pPr>
            </a:p>
          </p:txBody>
        </p:sp>
      </p:grpSp>
      <p:sp>
        <p:nvSpPr>
          <p:cNvPr name="TextBox 14" id="14"/>
          <p:cNvSpPr txBox="true"/>
          <p:nvPr/>
        </p:nvSpPr>
        <p:spPr>
          <a:xfrm rot="0">
            <a:off x="12123562" y="2971773"/>
            <a:ext cx="4679606" cy="1105623"/>
          </a:xfrm>
          <a:prstGeom prst="rect">
            <a:avLst/>
          </a:prstGeom>
        </p:spPr>
        <p:txBody>
          <a:bodyPr anchor="t" rtlCol="false" tIns="0" lIns="0" bIns="0" rIns="0">
            <a:spAutoFit/>
          </a:bodyPr>
          <a:lstStyle/>
          <a:p>
            <a:pPr algn="ctr">
              <a:lnSpc>
                <a:spcPts val="2899"/>
              </a:lnSpc>
              <a:spcBef>
                <a:spcPct val="0"/>
              </a:spcBef>
            </a:pPr>
            <a:r>
              <a:rPr lang="en-US" sz="2071" spc="310">
                <a:solidFill>
                  <a:srgbClr val="FAF7F2"/>
                </a:solidFill>
                <a:latin typeface="Horizon"/>
              </a:rPr>
              <a:t>VALIDATION OF PIGGYBACKING PAIRS:</a:t>
            </a:r>
          </a:p>
        </p:txBody>
      </p:sp>
      <p:sp>
        <p:nvSpPr>
          <p:cNvPr name="TextBox 15" id="15"/>
          <p:cNvSpPr txBox="true"/>
          <p:nvPr/>
        </p:nvSpPr>
        <p:spPr>
          <a:xfrm rot="0">
            <a:off x="12123562" y="4162080"/>
            <a:ext cx="4679606" cy="3500276"/>
          </a:xfrm>
          <a:prstGeom prst="rect">
            <a:avLst/>
          </a:prstGeom>
        </p:spPr>
        <p:txBody>
          <a:bodyPr anchor="t" rtlCol="false" tIns="0" lIns="0" bIns="0" rIns="0">
            <a:spAutoFit/>
          </a:bodyPr>
          <a:lstStyle/>
          <a:p>
            <a:pPr algn="just" marL="302340" indent="-151170" lvl="1">
              <a:lnSpc>
                <a:spcPts val="2520"/>
              </a:lnSpc>
              <a:buFont typeface="Arial"/>
              <a:buChar char="•"/>
            </a:pPr>
            <a:r>
              <a:rPr lang="en-US" sz="1400" spc="70">
                <a:solidFill>
                  <a:srgbClr val="FAF7F2"/>
                </a:solidFill>
                <a:latin typeface="TT Prosto Sans"/>
              </a:rPr>
              <a:t>Perform a similarity analysis to validate the relevance of each pair as a piggybacking pair.</a:t>
            </a:r>
          </a:p>
          <a:p>
            <a:pPr algn="just" marL="302340" indent="-151170" lvl="1">
              <a:lnSpc>
                <a:spcPts val="2520"/>
              </a:lnSpc>
              <a:buFont typeface="Arial"/>
              <a:buChar char="•"/>
            </a:pPr>
            <a:r>
              <a:rPr lang="en-US" sz="1400" spc="70">
                <a:solidFill>
                  <a:srgbClr val="FAF7F2"/>
                </a:solidFill>
                <a:latin typeface="TT Prosto Sans"/>
              </a:rPr>
              <a:t>Expect that, given a pair of apps &lt;appg, appm&gt;, appg’s code is part of appm, and appm includes new code constituting the malicious payload.</a:t>
            </a:r>
          </a:p>
          <a:p>
            <a:pPr algn="just" marL="302340" indent="-151170" lvl="1">
              <a:lnSpc>
                <a:spcPts val="2520"/>
              </a:lnSpc>
              <a:buFont typeface="Arial"/>
              <a:buChar char="•"/>
            </a:pPr>
            <a:r>
              <a:rPr lang="en-US" sz="1400" spc="70">
                <a:solidFill>
                  <a:srgbClr val="FAF7F2"/>
                </a:solidFill>
                <a:latin typeface="TT Prosto Sans"/>
              </a:rPr>
              <a:t>Compile a final ground truth dataset of validated piggybacking pairs based on the results of the similarity analysis.</a:t>
            </a:r>
          </a:p>
          <a:p>
            <a:pPr algn="just">
              <a:lnSpc>
                <a:spcPts val="2520"/>
              </a:lnSpc>
            </a:pPr>
          </a:p>
        </p:txBody>
      </p:sp>
      <p:grpSp>
        <p:nvGrpSpPr>
          <p:cNvPr name="Group 16" id="16"/>
          <p:cNvGrpSpPr/>
          <p:nvPr/>
        </p:nvGrpSpPr>
        <p:grpSpPr>
          <a:xfrm rot="0">
            <a:off x="6392886" y="2509516"/>
            <a:ext cx="5553615" cy="7690671"/>
            <a:chOff x="0" y="0"/>
            <a:chExt cx="2049792" cy="2838562"/>
          </a:xfrm>
        </p:grpSpPr>
        <p:sp>
          <p:nvSpPr>
            <p:cNvPr name="Freeform 17" id="17"/>
            <p:cNvSpPr/>
            <p:nvPr/>
          </p:nvSpPr>
          <p:spPr>
            <a:xfrm flipH="false" flipV="false" rot="0">
              <a:off x="0" y="0"/>
              <a:ext cx="2049792" cy="2838562"/>
            </a:xfrm>
            <a:custGeom>
              <a:avLst/>
              <a:gdLst/>
              <a:ahLst/>
              <a:cxnLst/>
              <a:rect r="r" b="b" t="t" l="l"/>
              <a:pathLst>
                <a:path h="2838562" w="2049792">
                  <a:moveTo>
                    <a:pt x="90612" y="0"/>
                  </a:moveTo>
                  <a:lnTo>
                    <a:pt x="1959180" y="0"/>
                  </a:lnTo>
                  <a:cubicBezTo>
                    <a:pt x="2009224" y="0"/>
                    <a:pt x="2049792" y="40568"/>
                    <a:pt x="2049792" y="90612"/>
                  </a:cubicBezTo>
                  <a:lnTo>
                    <a:pt x="2049792" y="2747950"/>
                  </a:lnTo>
                  <a:cubicBezTo>
                    <a:pt x="2049792" y="2797993"/>
                    <a:pt x="2009224" y="2838562"/>
                    <a:pt x="1959180" y="2838562"/>
                  </a:cubicBezTo>
                  <a:lnTo>
                    <a:pt x="90612" y="2838562"/>
                  </a:lnTo>
                  <a:cubicBezTo>
                    <a:pt x="40568" y="2838562"/>
                    <a:pt x="0" y="2797993"/>
                    <a:pt x="0" y="2747950"/>
                  </a:cubicBezTo>
                  <a:lnTo>
                    <a:pt x="0" y="90612"/>
                  </a:lnTo>
                  <a:cubicBezTo>
                    <a:pt x="0" y="40568"/>
                    <a:pt x="40568" y="0"/>
                    <a:pt x="90612" y="0"/>
                  </a:cubicBezTo>
                  <a:close/>
                </a:path>
              </a:pathLst>
            </a:custGeom>
            <a:solidFill>
              <a:srgbClr val="000000">
                <a:alpha val="0"/>
              </a:srgbClr>
            </a:solidFill>
            <a:ln w="28575" cap="rnd">
              <a:solidFill>
                <a:srgbClr val="FAF7F2"/>
              </a:solidFill>
              <a:prstDash val="solid"/>
              <a:round/>
            </a:ln>
          </p:spPr>
        </p:sp>
        <p:sp>
          <p:nvSpPr>
            <p:cNvPr name="TextBox 18" id="18"/>
            <p:cNvSpPr txBox="true"/>
            <p:nvPr/>
          </p:nvSpPr>
          <p:spPr>
            <a:xfrm>
              <a:off x="0" y="-123825"/>
              <a:ext cx="2049792" cy="2962387"/>
            </a:xfrm>
            <a:prstGeom prst="rect">
              <a:avLst/>
            </a:prstGeom>
          </p:spPr>
          <p:txBody>
            <a:bodyPr anchor="ctr" rtlCol="false" tIns="50800" lIns="50800" bIns="50800" rIns="50800"/>
            <a:lstStyle/>
            <a:p>
              <a:pPr algn="ctr">
                <a:lnSpc>
                  <a:spcPts val="3150"/>
                </a:lnSpc>
              </a:pPr>
            </a:p>
          </p:txBody>
        </p:sp>
      </p:grpSp>
      <p:sp>
        <p:nvSpPr>
          <p:cNvPr name="TextBox 19" id="19"/>
          <p:cNvSpPr txBox="true"/>
          <p:nvPr/>
        </p:nvSpPr>
        <p:spPr>
          <a:xfrm rot="0">
            <a:off x="6900405" y="2971773"/>
            <a:ext cx="4679606" cy="1472650"/>
          </a:xfrm>
          <a:prstGeom prst="rect">
            <a:avLst/>
          </a:prstGeom>
        </p:spPr>
        <p:txBody>
          <a:bodyPr anchor="t" rtlCol="false" tIns="0" lIns="0" bIns="0" rIns="0">
            <a:spAutoFit/>
          </a:bodyPr>
          <a:lstStyle/>
          <a:p>
            <a:pPr algn="ctr">
              <a:lnSpc>
                <a:spcPts val="2899"/>
              </a:lnSpc>
            </a:pPr>
            <a:r>
              <a:rPr lang="en-US" sz="2071" spc="310">
                <a:solidFill>
                  <a:srgbClr val="FAF7F2"/>
                </a:solidFill>
                <a:latin typeface="Horizon"/>
              </a:rPr>
              <a:t>FILTERING FOR PIGGYBACKING PAIRS:</a:t>
            </a:r>
          </a:p>
          <a:p>
            <a:pPr algn="ctr">
              <a:lnSpc>
                <a:spcPts val="2899"/>
              </a:lnSpc>
              <a:spcBef>
                <a:spcPct val="0"/>
              </a:spcBef>
            </a:pPr>
          </a:p>
        </p:txBody>
      </p:sp>
      <p:sp>
        <p:nvSpPr>
          <p:cNvPr name="TextBox 20" id="20"/>
          <p:cNvSpPr txBox="true"/>
          <p:nvPr/>
        </p:nvSpPr>
        <p:spPr>
          <a:xfrm rot="0">
            <a:off x="6759376" y="4041744"/>
            <a:ext cx="4820635" cy="5392301"/>
          </a:xfrm>
          <a:prstGeom prst="rect">
            <a:avLst/>
          </a:prstGeom>
        </p:spPr>
        <p:txBody>
          <a:bodyPr anchor="t" rtlCol="false" tIns="0" lIns="0" bIns="0" rIns="0">
            <a:spAutoFit/>
          </a:bodyPr>
          <a:lstStyle/>
          <a:p>
            <a:pPr marL="270519" indent="-135260" lvl="1">
              <a:lnSpc>
                <a:spcPts val="2255"/>
              </a:lnSpc>
              <a:buFont typeface="Arial"/>
              <a:buChar char="•"/>
            </a:pPr>
            <a:r>
              <a:rPr lang="en-US" sz="1252" spc="62">
                <a:solidFill>
                  <a:srgbClr val="FAF7F2"/>
                </a:solidFill>
                <a:latin typeface="TT Prosto Sans"/>
              </a:rPr>
              <a:t>Step 2.1: Filter apps based on the Application Package name recorded in the Manifest file. Focus on pairs of benign and malicious apps with the same package name (about 540,000 pairs).</a:t>
            </a:r>
          </a:p>
          <a:p>
            <a:pPr marL="270519" indent="-135260" lvl="1">
              <a:lnSpc>
                <a:spcPts val="2255"/>
              </a:lnSpc>
              <a:buFont typeface="Arial"/>
              <a:buChar char="•"/>
            </a:pPr>
            <a:r>
              <a:rPr lang="en-US" sz="1252" spc="62">
                <a:solidFill>
                  <a:srgbClr val="FAF7F2"/>
                </a:solidFill>
                <a:latin typeface="TT Prosto Sans"/>
              </a:rPr>
              <a:t>Ensure the creation date of the benign app precedes that of the malicious app.</a:t>
            </a:r>
          </a:p>
          <a:p>
            <a:pPr marL="270519" indent="-135260" lvl="1">
              <a:lnSpc>
                <a:spcPts val="2255"/>
              </a:lnSpc>
              <a:buFont typeface="Arial"/>
              <a:buChar char="•"/>
            </a:pPr>
            <a:r>
              <a:rPr lang="en-US" sz="1252" spc="62">
                <a:solidFill>
                  <a:srgbClr val="FAF7F2"/>
                </a:solidFill>
                <a:latin typeface="TT Prosto Sans"/>
              </a:rPr>
              <a:t>Step 2.2: Discard pairs where both apps are signed with the same developer certificate (reducing the subset to about 70,000 pairs).</a:t>
            </a:r>
          </a:p>
          <a:p>
            <a:pPr marL="270519" indent="-135260" lvl="1">
              <a:lnSpc>
                <a:spcPts val="2255"/>
              </a:lnSpc>
              <a:buFont typeface="Arial"/>
              <a:buChar char="•"/>
            </a:pPr>
            <a:r>
              <a:rPr lang="en-US" sz="1252" spc="62">
                <a:solidFill>
                  <a:srgbClr val="FAF7F2"/>
                </a:solidFill>
                <a:latin typeface="TT Prosto Sans"/>
              </a:rPr>
              <a:t>Step 2.2: Discard pairs where both apps are signed with the same developer certificate (reducing the subset to about 70,000 pairs).</a:t>
            </a:r>
          </a:p>
          <a:p>
            <a:pPr marL="270519" indent="-135260" lvl="1">
              <a:lnSpc>
                <a:spcPts val="2255"/>
              </a:lnSpc>
              <a:buFont typeface="Arial"/>
              <a:buChar char="•"/>
            </a:pPr>
            <a:r>
              <a:rPr lang="en-US" sz="1252" spc="62">
                <a:solidFill>
                  <a:srgbClr val="FAF7F2"/>
                </a:solidFill>
                <a:latin typeface="TT Prosto Sans"/>
              </a:rPr>
              <a:t>Step 2.3: Focus on pairs where piggybackers do not modify version numbers and do not entirely re-implement functionality requiring new SDK versions.</a:t>
            </a:r>
          </a:p>
          <a:p>
            <a:pPr marL="270519" indent="-135260" lvl="1">
              <a:lnSpc>
                <a:spcPts val="2255"/>
              </a:lnSpc>
              <a:buFont typeface="Arial"/>
              <a:buChar char="•"/>
            </a:pPr>
            <a:r>
              <a:rPr lang="en-US" sz="1252" spc="62">
                <a:solidFill>
                  <a:srgbClr val="FAF7F2"/>
                </a:solidFill>
                <a:latin typeface="TT Prosto Sans"/>
              </a:rPr>
              <a:t>Consider pairs where both apps share the same version number and SDK requirements (resulting in a dataset of 1,497 app pairs).</a:t>
            </a:r>
          </a:p>
        </p:txBody>
      </p:sp>
    </p:spTree>
  </p:cSld>
  <p:clrMapOvr>
    <a:masterClrMapping/>
  </p:clrMapOvr>
  <p:transition spd="med">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6756333" cy="2419350"/>
          </a:xfrm>
          <a:prstGeom prst="rect">
            <a:avLst/>
          </a:prstGeom>
        </p:spPr>
        <p:txBody>
          <a:bodyPr anchor="t" rtlCol="false" tIns="0" lIns="0" bIns="0" rIns="0">
            <a:spAutoFit/>
          </a:bodyPr>
          <a:lstStyle/>
          <a:p>
            <a:pPr algn="ctr">
              <a:lnSpc>
                <a:spcPts val="6299"/>
              </a:lnSpc>
            </a:pPr>
            <a:r>
              <a:rPr lang="en-US" sz="4500" spc="675">
                <a:solidFill>
                  <a:srgbClr val="FAF7F2"/>
                </a:solidFill>
                <a:latin typeface="Horizon"/>
              </a:rPr>
              <a:t>DATASET COLLECTION -&gt; </a:t>
            </a:r>
            <a:r>
              <a:rPr lang="en-US" sz="4500" spc="675">
                <a:solidFill>
                  <a:srgbClr val="A4C639"/>
                </a:solidFill>
                <a:latin typeface="Horizon"/>
              </a:rPr>
              <a:t>SIMILARITY ANALYSIS</a:t>
            </a:r>
          </a:p>
          <a:p>
            <a:pPr algn="ctr">
              <a:lnSpc>
                <a:spcPts val="6299"/>
              </a:lnSpc>
              <a:spcBef>
                <a:spcPct val="0"/>
              </a:spcBef>
            </a:pPr>
          </a:p>
        </p:txBody>
      </p:sp>
      <p:sp>
        <p:nvSpPr>
          <p:cNvPr name="TextBox 6" id="6"/>
          <p:cNvSpPr txBox="true"/>
          <p:nvPr/>
        </p:nvSpPr>
        <p:spPr>
          <a:xfrm rot="0">
            <a:off x="916566" y="2622997"/>
            <a:ext cx="16747754" cy="7181430"/>
          </a:xfrm>
          <a:prstGeom prst="rect">
            <a:avLst/>
          </a:prstGeom>
        </p:spPr>
        <p:txBody>
          <a:bodyPr anchor="t" rtlCol="false" tIns="0" lIns="0" bIns="0" rIns="0">
            <a:spAutoFit/>
          </a:bodyPr>
          <a:lstStyle/>
          <a:p>
            <a:pPr>
              <a:lnSpc>
                <a:spcPts val="5184"/>
              </a:lnSpc>
            </a:pPr>
            <a:r>
              <a:rPr lang="en-US" sz="2880" spc="144">
                <a:solidFill>
                  <a:srgbClr val="FAF7F2"/>
                </a:solidFill>
                <a:latin typeface="TT Prosto Sans"/>
              </a:rPr>
              <a:t>Compute the following four metrics that have already been adopted by state-of-the-art tools such as Androguard </a:t>
            </a:r>
          </a:p>
          <a:p>
            <a:pPr>
              <a:lnSpc>
                <a:spcPts val="5184"/>
              </a:lnSpc>
            </a:pPr>
            <a:r>
              <a:rPr lang="en-US" sz="2880" spc="144">
                <a:solidFill>
                  <a:srgbClr val="FAF7F2"/>
                </a:solidFill>
                <a:latin typeface="TT Prosto Sans"/>
              </a:rPr>
              <a:t>• identical – a given method including both signature and implementation is exactly the same in both apps. </a:t>
            </a:r>
          </a:p>
          <a:p>
            <a:pPr>
              <a:lnSpc>
                <a:spcPts val="5184"/>
              </a:lnSpc>
            </a:pPr>
            <a:r>
              <a:rPr lang="en-US" sz="2880" spc="144">
                <a:solidFill>
                  <a:srgbClr val="FAF7F2"/>
                </a:solidFill>
                <a:latin typeface="TT Prosto Sans"/>
              </a:rPr>
              <a:t>• similar – a given method has slightly changed (at the instruction level) between the two apps, i.e., methods with same signature but with different contents. </a:t>
            </a:r>
          </a:p>
          <a:p>
            <a:pPr>
              <a:lnSpc>
                <a:spcPts val="5184"/>
              </a:lnSpc>
            </a:pPr>
            <a:r>
              <a:rPr lang="en-US" sz="2880" spc="144">
                <a:solidFill>
                  <a:srgbClr val="FAF7F2"/>
                </a:solidFill>
                <a:latin typeface="TT Prosto Sans"/>
              </a:rPr>
              <a:t>• new – a method has been added in the piggybacked app, i.e., methods exist in app2 but not in app1. </a:t>
            </a:r>
          </a:p>
          <a:p>
            <a:pPr>
              <a:lnSpc>
                <a:spcPts val="5184"/>
              </a:lnSpc>
            </a:pPr>
            <a:r>
              <a:rPr lang="en-US" sz="2880" spc="144">
                <a:solidFill>
                  <a:srgbClr val="FAF7F2"/>
                </a:solidFill>
                <a:latin typeface="TT Prosto Sans"/>
              </a:rPr>
              <a:t>• deleted – a method has been deleted from the carrier code when including it in the piggybacked app, i.e., methods exist in app1 but not in app2.</a:t>
            </a:r>
          </a:p>
          <a:p>
            <a:pPr>
              <a:lnSpc>
                <a:spcPts val="5184"/>
              </a:lnSpc>
            </a:pPr>
          </a:p>
        </p:txBody>
      </p:sp>
    </p:spTree>
  </p:cSld>
  <p:clrMapOvr>
    <a:masterClrMapping/>
  </p:clrMapOvr>
  <p:transition spd="med">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DAF30xfIFoE</dc:identifier>
  <dcterms:modified xsi:type="dcterms:W3CDTF">2011-08-01T06:04:30Z</dcterms:modified>
  <cp:revision>1</cp:revision>
  <dc:title>CMP 656: Advanced Computer and Network Security</dc:title>
</cp:coreProperties>
</file>